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332" r:id="rId3"/>
    <p:sldId id="340" r:id="rId4"/>
    <p:sldId id="341" r:id="rId5"/>
    <p:sldId id="342" r:id="rId6"/>
    <p:sldId id="349" r:id="rId7"/>
    <p:sldId id="288" r:id="rId8"/>
    <p:sldId id="337" r:id="rId9"/>
    <p:sldId id="343" r:id="rId10"/>
    <p:sldId id="344" r:id="rId11"/>
    <p:sldId id="345" r:id="rId12"/>
    <p:sldId id="338" r:id="rId13"/>
    <p:sldId id="339" r:id="rId14"/>
    <p:sldId id="346" r:id="rId15"/>
    <p:sldId id="347" r:id="rId16"/>
    <p:sldId id="348" r:id="rId17"/>
    <p:sldId id="350" r:id="rId18"/>
    <p:sldId id="308" r:id="rId19"/>
    <p:sldId id="333" r:id="rId20"/>
    <p:sldId id="316" r:id="rId21"/>
    <p:sldId id="335" r:id="rId22"/>
    <p:sldId id="336" r:id="rId23"/>
  </p:sldIdLst>
  <p:sldSz cx="15113000" cy="106934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3" autoAdjust="0"/>
    <p:restoredTop sz="86358" autoAdjust="0"/>
  </p:normalViewPr>
  <p:slideViewPr>
    <p:cSldViewPr>
      <p:cViewPr varScale="1">
        <p:scale>
          <a:sx n="75" d="100"/>
          <a:sy n="75" d="100"/>
        </p:scale>
        <p:origin x="-136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100" y="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rt\common\Home\&#1054;&#1090;&#1076;&#1077;&#1083;%20&#1090;&#1088;&#1091;&#1076;&#1086;&#1074;&#1099;&#1093;%20&#1088;&#1077;&#1089;&#1091;&#1088;&#1089;&#1086;&#1074;\!!!%20&#1050;%20&#1044;&#1086;&#1082;&#1083;&#1072;&#1076;&#1091;%20&#1060;&#1077;&#1076;&#1086;&#1090;&#1086;&#1074;&#1072;\&#1048;&#1058;&#1054;&#1043;%202019\&#1076;&#1083;&#1103;%20&#1076;&#1080;&#1072;&#1075;&#1088;&#1072;&#1084;&#1084;&#1099;%20&#1080;&#1090;&#1086;&#1075;%202019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4.3296235927159324E-2"/>
          <c:w val="0.98728019781194731"/>
          <c:h val="0.5801321725532225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учетом принимаемых мер</c:v>
                </c:pt>
              </c:strCache>
            </c:strRef>
          </c:tx>
          <c:spPr>
            <a:ln w="5715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 (факт)</c:v>
                </c:pt>
                <c:pt idx="1">
                  <c:v>2018 (факт)</c:v>
                </c:pt>
                <c:pt idx="2">
                  <c:v>2019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1075.9000000000001</c:v>
                </c:pt>
                <c:pt idx="1">
                  <c:v>1069.3</c:v>
                </c:pt>
                <c:pt idx="2">
                  <c:v>1062.7</c:v>
                </c:pt>
                <c:pt idx="3">
                  <c:v>1056.5999999999999</c:v>
                </c:pt>
                <c:pt idx="4">
                  <c:v>1053.0999999999999</c:v>
                </c:pt>
                <c:pt idx="5">
                  <c:v>1051.5999999999999</c:v>
                </c:pt>
                <c:pt idx="6">
                  <c:v>1051.4000000000001</c:v>
                </c:pt>
                <c:pt idx="7">
                  <c:v>1051.5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224-4B05-B892-A4C342EE6B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 учета принимаемых мер</c:v>
                </c:pt>
              </c:strCache>
            </c:strRef>
          </c:tx>
          <c:spPr>
            <a:ln w="5715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 (факт)</c:v>
                </c:pt>
                <c:pt idx="1">
                  <c:v>2018 (факт)</c:v>
                </c:pt>
                <c:pt idx="2">
                  <c:v>2019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3">
                  <c:v>1055.9000000000001</c:v>
                </c:pt>
                <c:pt idx="4">
                  <c:v>1050.4000000000001</c:v>
                </c:pt>
                <c:pt idx="5">
                  <c:v>1045.7</c:v>
                </c:pt>
                <c:pt idx="6">
                  <c:v>1041.9000000000001</c:v>
                </c:pt>
                <c:pt idx="7" formatCode="0.0">
                  <c:v>1039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3224-4B05-B892-A4C342EE6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67200"/>
        <c:axId val="39668736"/>
      </c:lineChart>
      <c:catAx>
        <c:axId val="3966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9668736"/>
        <c:crosses val="autoZero"/>
        <c:auto val="1"/>
        <c:lblAlgn val="ctr"/>
        <c:lblOffset val="100"/>
        <c:noMultiLvlLbl val="0"/>
      </c:catAx>
      <c:valAx>
        <c:axId val="39668736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39667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51302328092696"/>
          <c:w val="0.99861212562339452"/>
          <c:h val="8.1658526184672467E-2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203798144293026E-3"/>
          <c:y val="3.6558217509113575E-2"/>
          <c:w val="0.9751951844060337"/>
          <c:h val="0.621679966593758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Ожидаемая продолжительность жизни при рождении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4.7871665053089339E-2"/>
                  <c:y val="-7.906209654865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352103734505704E-2"/>
                  <c:y val="-9.1225496017684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49910327423935E-2"/>
                  <c:y val="7.906209654865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49910327423935E-2"/>
                  <c:y val="-7.2980396814147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430349008840314E-2"/>
                  <c:y val="0.10338889548670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430349008840314E-2"/>
                  <c:y val="-8.51437962831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793419778755069E-2"/>
                  <c:y val="0.11555229495573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446660048525082E-2"/>
                  <c:y val="-6.1892044679233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7C4-48BA-8A28-5BF1AC9CED2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0.00</c:formatCode>
                <c:ptCount val="8"/>
                <c:pt idx="0">
                  <c:v>74</c:v>
                </c:pt>
                <c:pt idx="1">
                  <c:v>75.599999999999994</c:v>
                </c:pt>
                <c:pt idx="2">
                  <c:v>76.599999999999994</c:v>
                </c:pt>
                <c:pt idx="3">
                  <c:v>77.599999999999994</c:v>
                </c:pt>
                <c:pt idx="4">
                  <c:v>78.599999999999994</c:v>
                </c:pt>
                <c:pt idx="5">
                  <c:v>79.599999999999994</c:v>
                </c:pt>
                <c:pt idx="6">
                  <c:v>80.599999999999994</c:v>
                </c:pt>
                <c:pt idx="7">
                  <c:v>81.599999999999994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87C4-48BA-8A28-5BF1AC9C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61824"/>
        <c:axId val="42021248"/>
      </c:lineChart>
      <c:catAx>
        <c:axId val="4246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2021248"/>
        <c:crosses val="autoZero"/>
        <c:auto val="1"/>
        <c:lblAlgn val="ctr"/>
        <c:lblOffset val="100"/>
        <c:noMultiLvlLbl val="0"/>
      </c:catAx>
      <c:valAx>
        <c:axId val="42021248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0.00" sourceLinked="1"/>
        <c:majorTickMark val="out"/>
        <c:minorTickMark val="none"/>
        <c:tickLblPos val="none"/>
        <c:crossAx val="4246182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123181648324734E-2"/>
          <c:w val="0.9993605054659046"/>
          <c:h val="0.748460837243200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Ожидаемая продолжительность жизни при рождении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pPr>
              <a:solidFill>
                <a:srgbClr val="9BBB59"/>
              </a:solidFill>
              <a:ln>
                <a:solidFill>
                  <a:srgbClr val="9BBB59"/>
                </a:solidFill>
              </a:ln>
            </c:spPr>
          </c:marker>
          <c:dLbls>
            <c:dLbl>
              <c:idx val="0"/>
              <c:layout>
                <c:manualLayout>
                  <c:x val="-8.2179468099684766E-2"/>
                  <c:y val="-0.11239553878888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E-4072-8712-A4C1CA31A9B6}"/>
                </c:ext>
              </c:extLst>
            </c:dLbl>
            <c:dLbl>
              <c:idx val="1"/>
              <c:layout>
                <c:manualLayout>
                  <c:x val="-8.2778721278509382E-2"/>
                  <c:y val="0.113329792883696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E-4072-8712-A4C1CA31A9B6}"/>
                </c:ext>
              </c:extLst>
            </c:dLbl>
            <c:dLbl>
              <c:idx val="2"/>
              <c:layout>
                <c:manualLayout>
                  <c:x val="-8.6019873446880543E-2"/>
                  <c:y val="-0.106121158673721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6E-4072-8712-A4C1CA31A9B6}"/>
                </c:ext>
              </c:extLst>
            </c:dLbl>
            <c:dLbl>
              <c:idx val="3"/>
              <c:layout>
                <c:manualLayout>
                  <c:x val="-5.4831007920989917E-2"/>
                  <c:y val="-0.12853628321061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6E-4072-8712-A4C1CA31A9B6}"/>
                </c:ext>
              </c:extLst>
            </c:dLbl>
            <c:dLbl>
              <c:idx val="4"/>
              <c:layout>
                <c:manualLayout>
                  <c:x val="-5.5430349008840314E-2"/>
                  <c:y val="0.10338889548670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6E-4072-8712-A4C1CA31A9B6}"/>
                </c:ext>
              </c:extLst>
            </c:dLbl>
            <c:dLbl>
              <c:idx val="5"/>
              <c:layout>
                <c:manualLayout>
                  <c:x val="-5.5430349008840314E-2"/>
                  <c:y val="-8.51437962831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6E-4072-8712-A4C1CA31A9B6}"/>
                </c:ext>
              </c:extLst>
            </c:dLbl>
            <c:dLbl>
              <c:idx val="6"/>
              <c:layout>
                <c:manualLayout>
                  <c:x val="-3.7793419778755097E-2"/>
                  <c:y val="0.11555229495573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6E-4072-8712-A4C1CA31A9B6}"/>
                </c:ext>
              </c:extLst>
            </c:dLbl>
            <c:dLbl>
              <c:idx val="7"/>
              <c:layout>
                <c:manualLayout>
                  <c:x val="-1.7957228144886855E-3"/>
                  <c:y val="3.70367852717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  (факт)</c:v>
                </c:pt>
                <c:pt idx="1">
                  <c:v>2018   (факт)</c:v>
                </c:pt>
                <c:pt idx="2">
                  <c:v>2019  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69.64</c:v>
                </c:pt>
                <c:pt idx="1">
                  <c:v>68.69</c:v>
                </c:pt>
                <c:pt idx="2">
                  <c:v>69</c:v>
                </c:pt>
                <c:pt idx="3">
                  <c:v>70.22</c:v>
                </c:pt>
                <c:pt idx="4">
                  <c:v>71.400000000000006</c:v>
                </c:pt>
                <c:pt idx="5">
                  <c:v>72.53</c:v>
                </c:pt>
                <c:pt idx="6">
                  <c:v>73.53</c:v>
                </c:pt>
                <c:pt idx="7">
                  <c:v>74.459999999999994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86E-4072-8712-A4C1CA31A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67104"/>
        <c:axId val="39168640"/>
      </c:lineChart>
      <c:catAx>
        <c:axId val="39167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9168640"/>
        <c:crosses val="autoZero"/>
        <c:auto val="1"/>
        <c:lblAlgn val="ctr"/>
        <c:lblOffset val="100"/>
        <c:noMultiLvlLbl val="0"/>
      </c:catAx>
      <c:valAx>
        <c:axId val="3916864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0" sourceLinked="1"/>
        <c:majorTickMark val="out"/>
        <c:minorTickMark val="none"/>
        <c:tickLblPos val="none"/>
        <c:crossAx val="39167104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5.41588998911098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57614402182269E-2"/>
                  <c:y val="-1.1239952632892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71396575652082E-2"/>
                  <c:y val="-5.470047184540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01 января
 2019</c:v>
                </c:pt>
                <c:pt idx="1">
                  <c:v>01 октября
 2019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10.200000000000001</c:v>
                </c:pt>
                <c:pt idx="1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666240"/>
        <c:axId val="102667776"/>
      </c:barChart>
      <c:catAx>
        <c:axId val="102666240"/>
        <c:scaling>
          <c:orientation val="minMax"/>
        </c:scaling>
        <c:delete val="0"/>
        <c:axPos val="b"/>
        <c:numFmt formatCode="dd/mm/yy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2667776"/>
        <c:crosses val="autoZero"/>
        <c:auto val="1"/>
        <c:lblAlgn val="ctr"/>
        <c:lblOffset val="100"/>
        <c:noMultiLvlLbl val="0"/>
      </c:catAx>
      <c:valAx>
        <c:axId val="1026677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026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9608314093450758E-2"/>
          <c:w val="1"/>
          <c:h val="0.71752931843243495"/>
        </c:manualLayout>
      </c:layout>
      <c:lineChart>
        <c:grouping val="standard"/>
        <c:varyColors val="0"/>
        <c:ser>
          <c:idx val="10"/>
          <c:order val="0"/>
          <c:tx>
            <c:strRef>
              <c:f>Лист1!$B$17</c:f>
              <c:strCache>
                <c:ptCount val="1"/>
                <c:pt idx="0">
                  <c:v>Среднегодовая численность занятых в экономике</c:v>
                </c:pt>
              </c:strCache>
            </c:strRef>
          </c:tx>
          <c:spPr>
            <a:ln w="60325"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BBB59"/>
                </a:solidFill>
              </a:ln>
            </c:spPr>
          </c:marke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Лист1!$C$17:$I$17</c:f>
              <c:numCache>
                <c:formatCode>#,##0.0</c:formatCode>
                <c:ptCount val="7"/>
                <c:pt idx="0">
                  <c:v>467</c:v>
                </c:pt>
                <c:pt idx="1">
                  <c:v>471.2</c:v>
                </c:pt>
                <c:pt idx="2">
                  <c:v>473.9</c:v>
                </c:pt>
                <c:pt idx="3">
                  <c:v>477.7</c:v>
                </c:pt>
                <c:pt idx="4">
                  <c:v>481.6</c:v>
                </c:pt>
                <c:pt idx="5">
                  <c:v>485.5</c:v>
                </c:pt>
                <c:pt idx="6">
                  <c:v>492.7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Лист1!$B$7</c:f>
              <c:strCache>
                <c:ptCount val="1"/>
                <c:pt idx="0">
                  <c:v>9. Труд и занятость</c:v>
                </c:pt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Лист1!$C$7:$I$7</c:f>
            </c:numRef>
          </c:val>
          <c:smooth val="0"/>
        </c:ser>
        <c:ser>
          <c:idx val="1"/>
          <c:order val="2"/>
          <c:tx>
            <c:strRef>
              <c:f>Лист1!$B$8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Лист1!$C$8:$I$8</c:f>
            </c:numRef>
          </c:val>
          <c:smooth val="0"/>
        </c:ser>
        <c:ser>
          <c:idx val="2"/>
          <c:order val="3"/>
          <c:tx>
            <c:strRef>
              <c:f>Лист1!$B$9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Лист1!$C$9:$I$9</c:f>
            </c:numRef>
          </c:val>
          <c:smooth val="0"/>
        </c:ser>
        <c:ser>
          <c:idx val="3"/>
          <c:order val="4"/>
          <c:tx>
            <c:strRef>
              <c:f>Лист1!$B$10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Лист1!$C$10:$I$10</c:f>
            </c:numRef>
          </c:val>
          <c:smooth val="0"/>
        </c:ser>
        <c:ser>
          <c:idx val="4"/>
          <c:order val="5"/>
          <c:tx>
            <c:strRef>
              <c:f>Лист1!$B$11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Лист1!$C$11:$I$11</c:f>
            </c:numRef>
          </c:val>
          <c:smooth val="0"/>
        </c:ser>
        <c:ser>
          <c:idx val="5"/>
          <c:order val="6"/>
          <c:tx>
            <c:strRef>
              <c:f>Лист1!$B$12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Лист1!$C$12:$I$12</c:f>
            </c:numRef>
          </c:val>
          <c:smooth val="0"/>
        </c:ser>
        <c:ser>
          <c:idx val="6"/>
          <c:order val="7"/>
          <c:tx>
            <c:strRef>
              <c:f>Лист1!$B$13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Лист1!$C$13:$I$13</c:f>
            </c:numRef>
          </c:val>
          <c:smooth val="0"/>
        </c:ser>
        <c:ser>
          <c:idx val="7"/>
          <c:order val="8"/>
          <c:tx>
            <c:strRef>
              <c:f>Лист1!$B$14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Лист1!$C$14:$I$14</c:f>
            </c:numRef>
          </c:val>
          <c:smooth val="0"/>
        </c:ser>
        <c:ser>
          <c:idx val="8"/>
          <c:order val="9"/>
          <c:tx>
            <c:strRef>
              <c:f>Лист1!$B$15</c:f>
              <c:strCache>
                <c:ptCount val="1"/>
              </c:strCache>
            </c:strRef>
          </c:tx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Лист1!$C$15:$I$15</c:f>
            </c:numRef>
          </c:val>
          <c:smooth val="0"/>
        </c:ser>
        <c:ser>
          <c:idx val="9"/>
          <c:order val="10"/>
          <c:tx>
            <c:strRef>
              <c:f>Лист1!$B$16</c:f>
              <c:strCache>
                <c:ptCount val="1"/>
                <c:pt idx="0">
                  <c:v>Численность трудовых ресурсов</c:v>
                </c:pt>
              </c:strCache>
            </c:strRef>
          </c:tx>
          <c:spPr>
            <a:ln w="57150">
              <a:solidFill>
                <a:schemeClr val="accent1"/>
              </a:solidFill>
            </a:ln>
          </c:spPr>
          <c:marker>
            <c:spPr>
              <a:solidFill>
                <a:srgbClr val="0067AC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Лист1!$C$6:$I$6</c:f>
              <c:strCache>
                <c:ptCount val="7"/>
                <c:pt idx="0">
                  <c:v>2018 (факт)</c:v>
                </c:pt>
                <c:pt idx="1">
                  <c:v>2019 (оценка)</c:v>
                </c:pt>
                <c:pt idx="2">
                  <c:v>2020 (прогноз)</c:v>
                </c:pt>
                <c:pt idx="3">
                  <c:v>2021 (прогноз)</c:v>
                </c:pt>
                <c:pt idx="4">
                  <c:v>2022 (прогноз)</c:v>
                </c:pt>
                <c:pt idx="5">
                  <c:v>2023 (прогноз)</c:v>
                </c:pt>
                <c:pt idx="6">
                  <c:v>2024 (прогноз)</c:v>
                </c:pt>
              </c:strCache>
            </c:strRef>
          </c:cat>
          <c:val>
            <c:numRef>
              <c:f>Лист1!$C$16:$I$16</c:f>
              <c:numCache>
                <c:formatCode>#,##0.0</c:formatCode>
                <c:ptCount val="7"/>
                <c:pt idx="0">
                  <c:v>626.9</c:v>
                </c:pt>
                <c:pt idx="1">
                  <c:v>626</c:v>
                </c:pt>
                <c:pt idx="2">
                  <c:v>625.79999999999995</c:v>
                </c:pt>
                <c:pt idx="3">
                  <c:v>625.4</c:v>
                </c:pt>
                <c:pt idx="4">
                  <c:v>625.20000000000005</c:v>
                </c:pt>
                <c:pt idx="5">
                  <c:v>625</c:v>
                </c:pt>
                <c:pt idx="6">
                  <c:v>625.20000000000005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322752"/>
        <c:axId val="103324288"/>
      </c:lineChart>
      <c:catAx>
        <c:axId val="10332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03324288"/>
        <c:crosses val="autoZero"/>
        <c:auto val="1"/>
        <c:lblAlgn val="ctr"/>
        <c:lblOffset val="100"/>
        <c:noMultiLvlLbl val="0"/>
      </c:catAx>
      <c:valAx>
        <c:axId val="103324288"/>
        <c:scaling>
          <c:orientation val="minMax"/>
          <c:max val="650"/>
          <c:min val="430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#,##0.0" sourceLinked="1"/>
        <c:majorTickMark val="out"/>
        <c:minorTickMark val="none"/>
        <c:tickLblPos val="none"/>
        <c:crossAx val="103322752"/>
        <c:crosses val="autoZero"/>
        <c:crossBetween val="between"/>
        <c:majorUnit val="40"/>
      </c:valAx>
    </c:plotArea>
    <c:legend>
      <c:legendPos val="b"/>
      <c:layout>
        <c:manualLayout>
          <c:xMode val="edge"/>
          <c:yMode val="edge"/>
          <c:x val="0"/>
          <c:y val="0.8949950750920127"/>
          <c:w val="1"/>
          <c:h val="0.10500492490798755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56152467304642E-2"/>
          <c:y val="8.3659545175331612E-2"/>
          <c:w val="0.97104384753269735"/>
          <c:h val="0.66637297994311862"/>
        </c:manualLayout>
      </c:layout>
      <c:lineChart>
        <c:grouping val="standard"/>
        <c:varyColors val="0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%</c:v>
                </c:pt>
              </c:strCache>
            </c:strRef>
          </c:tx>
          <c:spPr>
            <a:ln w="66675">
              <a:solidFill>
                <a:srgbClr val="C00000"/>
              </a:solidFill>
            </a:ln>
          </c:spPr>
          <c:marker>
            <c:symbol val="diamond"/>
            <c:size val="12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Office PowerPoint]Лист1'!$A$2:$A$9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  (прогноз)</c:v>
                </c:pt>
                <c:pt idx="3">
                  <c:v>2020  (прогноз)</c:v>
                </c:pt>
                <c:pt idx="4">
                  <c:v>2021  (прогноз)</c:v>
                </c:pt>
                <c:pt idx="5">
                  <c:v>2022  (прогноз)</c:v>
                </c:pt>
                <c:pt idx="6">
                  <c:v>2023  (прогноз)</c:v>
                </c:pt>
                <c:pt idx="7">
                  <c:v>2024  (прогноз)</c:v>
                </c:pt>
              </c:strCache>
            </c:strRef>
          </c:cat>
          <c:val>
            <c:numRef>
              <c:f>'[Диаграмма в Microsoft Office PowerPoint]Лист1'!$B$2:$B$9</c:f>
              <c:numCache>
                <c:formatCode>0.0</c:formatCode>
                <c:ptCount val="8"/>
                <c:pt idx="0">
                  <c:v>21.5</c:v>
                </c:pt>
                <c:pt idx="1">
                  <c:v>22.1</c:v>
                </c:pt>
                <c:pt idx="2">
                  <c:v>20</c:v>
                </c:pt>
                <c:pt idx="3">
                  <c:v>18.100000000000001</c:v>
                </c:pt>
                <c:pt idx="4">
                  <c:v>15.2</c:v>
                </c:pt>
                <c:pt idx="5">
                  <c:v>12.8</c:v>
                </c:pt>
                <c:pt idx="6">
                  <c:v>10.7</c:v>
                </c:pt>
                <c:pt idx="7">
                  <c:v>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324480"/>
        <c:axId val="104420480"/>
      </c:lineChart>
      <c:catAx>
        <c:axId val="104324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420480"/>
        <c:crosses val="autoZero"/>
        <c:auto val="1"/>
        <c:lblAlgn val="ctr"/>
        <c:lblOffset val="100"/>
        <c:noMultiLvlLbl val="0"/>
      </c:catAx>
      <c:valAx>
        <c:axId val="1044204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0432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9909029125020992E-2"/>
          <c:w val="0.96330830882047702"/>
          <c:h val="0.732558368740574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878060794592542E-3"/>
                  <c:y val="0.32478287952953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5064096850294E-3"/>
                  <c:y val="-2.361230511445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обслуживание на дому </c:v>
                </c:pt>
                <c:pt idx="1">
                  <c:v>стационарное осблуживание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7236</c:v>
                </c:pt>
                <c:pt idx="1">
                  <c:v>2912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85192290550865E-3"/>
                  <c:y val="0.35236824555424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432724338976533E-3"/>
                  <c:y val="-2.9061298602411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обслуживание на дому </c:v>
                </c:pt>
                <c:pt idx="1">
                  <c:v>стационарное осблуживание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7243</c:v>
                </c:pt>
                <c:pt idx="1">
                  <c:v>2923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042596145275524E-3"/>
                  <c:y val="0.35963357020484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5064096850294E-3"/>
                  <c:y val="-2.5428636277110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обслуживание на дому </c:v>
                </c:pt>
                <c:pt idx="1">
                  <c:v>стационарное осблуживание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7263</c:v>
                </c:pt>
                <c:pt idx="1">
                  <c:v>2983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707264"/>
        <c:axId val="51704960"/>
        <c:axId val="0"/>
      </c:bar3DChart>
      <c:valAx>
        <c:axId val="5170496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51707264"/>
        <c:crosses val="autoZero"/>
        <c:crossBetween val="between"/>
      </c:valAx>
      <c:catAx>
        <c:axId val="51707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170496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scene3d>
          <a:camera prst="orthographicFront"/>
          <a:lightRig rig="threePt" dir="t"/>
        </a:scene3d>
        <a:sp3d>
          <a:bevelT prst="relaxedInset"/>
        </a:sp3d>
      </c:spPr>
    </c:plotArea>
    <c:legend>
      <c:legendPos val="r"/>
      <c:layout>
        <c:manualLayout>
          <c:xMode val="edge"/>
          <c:yMode val="edge"/>
          <c:x val="0.86748033742304664"/>
          <c:y val="0.3450799766087953"/>
          <c:w val="0.10338993297569439"/>
          <c:h val="0.29940799226159082"/>
        </c:manualLayout>
      </c:layout>
      <c:overlay val="0"/>
      <c:txPr>
        <a:bodyPr/>
        <a:lstStyle/>
        <a:p>
          <a:pPr>
            <a:defRPr sz="18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  <c:spPr>
        <a:noFill/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886943923401976E-4"/>
          <c:y val="1.6385590948148707E-2"/>
          <c:w val="0.65568537140597793"/>
          <c:h val="0.833430602545083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дети-инвалиды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1135</c:v>
                </c:pt>
                <c:pt idx="1">
                  <c:v>1178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 с ослабленным здоровьем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4113</c:v>
                </c:pt>
                <c:pt idx="1">
                  <c:v>4008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взрослые инвалиды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3235</c:v>
                </c:pt>
                <c:pt idx="1">
                  <c:v>3555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сопровождающие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1105</c:v>
                </c:pt>
                <c:pt idx="1">
                  <c:v>1112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518400"/>
        <c:axId val="135840896"/>
        <c:axId val="0"/>
      </c:bar3DChart>
      <c:catAx>
        <c:axId val="12651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840896"/>
        <c:crosses val="autoZero"/>
        <c:auto val="1"/>
        <c:lblAlgn val="ctr"/>
        <c:lblOffset val="100"/>
        <c:noMultiLvlLbl val="0"/>
      </c:catAx>
      <c:valAx>
        <c:axId val="1358408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2651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587097133808963"/>
          <c:y val="0.16961302646512241"/>
          <c:w val="0.38655998309124395"/>
          <c:h val="0.52046659071771151"/>
        </c:manualLayout>
      </c:layout>
      <c:overlay val="0"/>
      <c:txPr>
        <a:bodyPr/>
        <a:lstStyle/>
        <a:p>
          <a:pPr>
            <a:defRPr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2400" b="1" kern="1200" dirty="0" smtClean="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БЮДЖЕТНЫЕ АССИГНОВАНИЯ </a:t>
            </a:r>
          </a:p>
          <a:p>
            <a:pPr>
              <a:defRPr/>
            </a:pPr>
            <a:r>
              <a:rPr lang="ru-RU" dirty="0"/>
              <a:t>(млн. руб.)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1339091380949155E-4"/>
          <c:y val="0.18624541560514107"/>
          <c:w val="0.99978660908619055"/>
          <c:h val="0.66506154520936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ассигнования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11388,4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10170.9</c:v>
                </c:pt>
                <c:pt idx="1">
                  <c:v>11415.6</c:v>
                </c:pt>
                <c:pt idx="2">
                  <c:v>13932.2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8A-495F-82B5-E87FB3E29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31936"/>
        <c:axId val="119841920"/>
      </c:barChart>
      <c:catAx>
        <c:axId val="11983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9841920"/>
        <c:crosses val="autoZero"/>
        <c:auto val="1"/>
        <c:lblAlgn val="ctr"/>
        <c:lblOffset val="100"/>
        <c:noMultiLvlLbl val="0"/>
      </c:catAx>
      <c:valAx>
        <c:axId val="119841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9831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5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043816387551141E-2"/>
          <c:y val="8.0802473729334065E-2"/>
          <c:w val="0.72451098428677008"/>
          <c:h val="0.7119415976841180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2019 год, </a:t>
            </a:r>
          </a:p>
          <a:p>
            <a:pPr>
              <a:defRPr sz="28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3501,2 млн. руб.</a:t>
            </a:r>
            <a:endParaRPr lang="ru-RU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216722833265484"/>
          <c:y val="8.588513627198457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16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605005152332802E-2"/>
          <c:y val="0.1204418644841931"/>
          <c:w val="0.96339505254133395"/>
          <c:h val="0.657356329043833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3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52400" h="50800" prst="softRound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FB-4CD5-925D-6C1166521D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52400" h="50800" prst="softRound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05-44BB-88A9-5277DC6E08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52400" h="50800" prst="softRound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05-44BB-88A9-5277DC6E08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52400" h="50800" prst="softRound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05-44BB-88A9-5277DC6E08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52400" h="50800" prst="softRound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05-44BB-88A9-5277DC6E08EF}"/>
              </c:ext>
            </c:extLst>
          </c:dPt>
          <c:dLbls>
            <c:dLbl>
              <c:idx val="0"/>
              <c:layout>
                <c:manualLayout>
                  <c:x val="0.18216648767420932"/>
                  <c:y val="9.30704084994638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>
                        <a:effectLst/>
                      </a:rPr>
                      <a:t>2965</a:t>
                    </a:r>
                    <a:r>
                      <a:rPr lang="en-US" dirty="0" smtClean="0">
                        <a:effectLst/>
                      </a:rPr>
                      <a:t>,0</a:t>
                    </a:r>
                  </a:p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en-US" dirty="0" smtClean="0">
                      <a:effectLst/>
                    </a:endParaRPr>
                  </a:p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ru-RU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B-4CD5-925D-6C1166521D6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r>
                      <a:rPr lang="ru-RU" dirty="0" smtClean="0"/>
                      <a:t>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расходы на заработную плату и начисления на оплату труда</c:v>
                </c:pt>
                <c:pt idx="1">
                  <c:v>коммунальные расходы </c:v>
                </c:pt>
                <c:pt idx="2">
                  <c:v>питание и государственные гарантии детям – сиротам</c:v>
                </c:pt>
                <c:pt idx="3">
                  <c:v>ремонт учреждений и приобретение основных средств 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2965</c:v>
                </c:pt>
                <c:pt idx="1">
                  <c:v>186.6</c:v>
                </c:pt>
                <c:pt idx="2">
                  <c:v>128.1</c:v>
                </c:pt>
                <c:pt idx="3">
                  <c:v>103.5</c:v>
                </c:pt>
                <c:pt idx="4">
                  <c:v>115.6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FB-4CD5-925D-6C1166521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354246647491864E-2"/>
          <c:y val="0.74704919150397686"/>
          <c:w val="0.92565692289334112"/>
          <c:h val="0.2529508084960256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521314878743697E-2"/>
          <c:w val="1"/>
          <c:h val="0.4889795399032619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проект "Финансовая поддержка семей при рождении детей"</c:v>
                </c:pt>
              </c:strCache>
            </c:strRef>
          </c:tx>
          <c:spPr>
            <a:ln w="5715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1.873</c:v>
                </c:pt>
                <c:pt idx="1">
                  <c:v>1.821</c:v>
                </c:pt>
                <c:pt idx="2">
                  <c:v>1.913</c:v>
                </c:pt>
                <c:pt idx="3">
                  <c:v>1.9400000000000015</c:v>
                </c:pt>
                <c:pt idx="4">
                  <c:v>1.9570000000000001</c:v>
                </c:pt>
                <c:pt idx="5">
                  <c:v>1.9840000000000015</c:v>
                </c:pt>
                <c:pt idx="6">
                  <c:v>2.0009999999999999</c:v>
                </c:pt>
                <c:pt idx="7">
                  <c:v>2.0249999999999999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25A-4539-B279-9AA0F3C626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согласовано с Минтрудом России в целях оценки эффективности деятельности ВДЛ</c:v>
                </c:pt>
              </c:strCache>
            </c:strRef>
          </c:tx>
          <c:spPr>
            <a:ln w="57150"/>
          </c:spPr>
          <c:marker>
            <c:symbol val="square"/>
            <c:size val="9"/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1.873</c:v>
                </c:pt>
                <c:pt idx="1">
                  <c:v>1.821</c:v>
                </c:pt>
                <c:pt idx="2">
                  <c:v>1.74</c:v>
                </c:pt>
                <c:pt idx="3">
                  <c:v>1.8520000000000001</c:v>
                </c:pt>
                <c:pt idx="4">
                  <c:v>1.873</c:v>
                </c:pt>
                <c:pt idx="5">
                  <c:v>1.893</c:v>
                </c:pt>
                <c:pt idx="6">
                  <c:v>1.897</c:v>
                </c:pt>
                <c:pt idx="7">
                  <c:v>1.8979999999999984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81344"/>
        <c:axId val="39482880"/>
      </c:lineChart>
      <c:catAx>
        <c:axId val="3948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9482880"/>
        <c:crosses val="autoZero"/>
        <c:auto val="1"/>
        <c:lblAlgn val="ctr"/>
        <c:lblOffset val="100"/>
        <c:noMultiLvlLbl val="0"/>
      </c:catAx>
      <c:valAx>
        <c:axId val="39482880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3948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221260505770952E-4"/>
          <c:y val="0.7808550339272019"/>
          <c:w val="0.999277787394941"/>
          <c:h val="0.19812372139772155"/>
        </c:manualLayout>
      </c:layout>
      <c:overlay val="0"/>
      <c:txPr>
        <a:bodyPr/>
        <a:lstStyle/>
        <a:p>
          <a:pPr algn="ctr"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3337,4 млн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627306423546544"/>
          <c:y val="3.6564365477006672E-2"/>
        </c:manualLayout>
      </c:layout>
      <c:overlay val="0"/>
    </c:title>
    <c:autoTitleDeleted val="0"/>
    <c:view3D>
      <c:rotX val="30"/>
      <c:rotY val="16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0.14892395896897906"/>
                  <c:y val="5.84357496863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2206368311167515"/>
                  <c:y val="-2.2016523909267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расходы на заработную плату и начисления на оплату труда</c:v>
                </c:pt>
                <c:pt idx="1">
                  <c:v>коммунальные расходы</c:v>
                </c:pt>
                <c:pt idx="2">
                  <c:v>питание и государственные гарантии детям – сиротам</c:v>
                </c:pt>
                <c:pt idx="3">
                  <c:v>ремонт учреждений и приобретение основных средств 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2828.8</c:v>
                </c:pt>
                <c:pt idx="1">
                  <c:v>222.8</c:v>
                </c:pt>
                <c:pt idx="2">
                  <c:v>172.5</c:v>
                </c:pt>
                <c:pt idx="3">
                  <c:v>9.6</c:v>
                </c:pt>
                <c:pt idx="4">
                  <c:v>103.7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DA-40FA-BDF9-5FBAF5745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043816387551141E-2"/>
          <c:y val="8.0802473729334065E-2"/>
          <c:w val="0.72451098428677008"/>
          <c:h val="0.71194159768411802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012160"/>
        <c:axId val="138010624"/>
        <c:axId val="0"/>
      </c:bar3DChart>
      <c:valAx>
        <c:axId val="13801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8012160"/>
        <c:crosses val="autoZero"/>
        <c:crossBetween val="between"/>
      </c:valAx>
      <c:catAx>
        <c:axId val="138012160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8010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83994829663798E-2"/>
          <c:y val="6.8204324741528891E-2"/>
          <c:w val="0.94303201400996517"/>
          <c:h val="0.639218948572109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первые рождения</c:v>
                </c:pt>
              </c:strCache>
            </c:strRef>
          </c:tx>
          <c:spPr>
            <a:ln w="57150"/>
          </c:spPr>
          <c:dLbls>
            <c:dLbl>
              <c:idx val="2"/>
              <c:layout>
                <c:manualLayout>
                  <c:x val="-6.6025584577060148E-2"/>
                  <c:y val="-4.5214519228825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201925710915877E-2"/>
                  <c:y val="-4.52145192288259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4802</c:v>
                </c:pt>
                <c:pt idx="1">
                  <c:v>4547</c:v>
                </c:pt>
                <c:pt idx="2">
                  <c:v>4176</c:v>
                </c:pt>
                <c:pt idx="3">
                  <c:v>4566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вторые рождения</c:v>
                </c:pt>
              </c:strCache>
            </c:strRef>
          </c:tx>
          <c:spPr>
            <a:ln w="57150"/>
          </c:spPr>
          <c:marker>
            <c:symbol val="square"/>
            <c:size val="9"/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5641</c:v>
                </c:pt>
                <c:pt idx="1">
                  <c:v>5238</c:v>
                </c:pt>
                <c:pt idx="2">
                  <c:v>4635</c:v>
                </c:pt>
                <c:pt idx="3">
                  <c:v>5025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третьи и последующие рождения</c:v>
                </c:pt>
              </c:strCache>
            </c:strRef>
          </c:tx>
          <c:spPr>
            <a:ln w="57150"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3939</c:v>
                </c:pt>
                <c:pt idx="1">
                  <c:v>3761</c:v>
                </c:pt>
                <c:pt idx="2">
                  <c:v>3741</c:v>
                </c:pt>
                <c:pt idx="3">
                  <c:v>4161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79680"/>
        <c:axId val="40689664"/>
      </c:lineChart>
      <c:catAx>
        <c:axId val="4067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0689664"/>
        <c:crosses val="autoZero"/>
        <c:auto val="1"/>
        <c:lblAlgn val="ctr"/>
        <c:lblOffset val="100"/>
        <c:noMultiLvlLbl val="0"/>
      </c:catAx>
      <c:valAx>
        <c:axId val="40689664"/>
        <c:scaling>
          <c:orientation val="minMax"/>
          <c:min val="3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40679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434852317576786E-3"/>
          <c:y val="0.85117376630150865"/>
          <c:w val="0.99126288175860822"/>
          <c:h val="0.14882628217460941"/>
        </c:manualLayout>
      </c:layout>
      <c:overlay val="0"/>
    </c:legend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521314878743697E-2"/>
          <c:w val="1"/>
          <c:h val="0.5281531885686793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первые рождения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diamond"/>
            <c:size val="10"/>
            <c:spPr>
              <a:solidFill>
                <a:srgbClr val="FF0000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6649</c:v>
                </c:pt>
                <c:pt idx="1">
                  <c:v>5999</c:v>
                </c:pt>
                <c:pt idx="2">
                  <c:v>5404</c:v>
                </c:pt>
                <c:pt idx="3">
                  <c:v>4802</c:v>
                </c:pt>
                <c:pt idx="4">
                  <c:v>4547</c:v>
                </c:pt>
                <c:pt idx="5">
                  <c:v>4189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25A-4539-B279-9AA0F3C626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женщин (20-24 лет)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3.9083903395259485E-3"/>
                  <c:y val="-4.97165939610231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398591529646182E-3"/>
                  <c:y val="-3.848120549525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426559328065982E-4"/>
                  <c:y val="-5.5334288193906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13279664032992E-3"/>
                  <c:y val="-3.848120549525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027554928001447E-3"/>
                  <c:y val="-4.4099080827282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36189</c:v>
                </c:pt>
                <c:pt idx="1">
                  <c:v>33484</c:v>
                </c:pt>
                <c:pt idx="2">
                  <c:v>31572</c:v>
                </c:pt>
                <c:pt idx="3">
                  <c:v>30183</c:v>
                </c:pt>
                <c:pt idx="4">
                  <c:v>29643</c:v>
                </c:pt>
                <c:pt idx="5">
                  <c:v>27744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16320"/>
        <c:axId val="41018880"/>
      </c:lineChart>
      <c:catAx>
        <c:axId val="4101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018880"/>
        <c:crosses val="autoZero"/>
        <c:auto val="1"/>
        <c:lblAlgn val="ctr"/>
        <c:lblOffset val="100"/>
        <c:noMultiLvlLbl val="0"/>
      </c:catAx>
      <c:valAx>
        <c:axId val="41018880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41016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0120205627447494"/>
          <c:w val="1"/>
          <c:h val="0.16509211611216743"/>
        </c:manualLayout>
      </c:layout>
      <c:overlay val="0"/>
      <c:txPr>
        <a:bodyPr/>
        <a:lstStyle/>
        <a:p>
          <a:pPr algn="ctr"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83994829663798E-2"/>
          <c:y val="6.8204324741528891E-2"/>
          <c:w val="0.94303201400996517"/>
          <c:h val="0.591900285427225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вторые рождения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6831</c:v>
                </c:pt>
                <c:pt idx="1">
                  <c:v>6718</c:v>
                </c:pt>
                <c:pt idx="2">
                  <c:v>6431</c:v>
                </c:pt>
                <c:pt idx="3">
                  <c:v>5641</c:v>
                </c:pt>
                <c:pt idx="4">
                  <c:v>5238</c:v>
                </c:pt>
                <c:pt idx="5">
                  <c:v>4610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женщин (25-29 лет)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diamond"/>
            <c:size val="13"/>
            <c:spPr>
              <a:solidFill>
                <a:schemeClr val="accent4"/>
              </a:solidFill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47140</c:v>
                </c:pt>
                <c:pt idx="1">
                  <c:v>45796</c:v>
                </c:pt>
                <c:pt idx="2">
                  <c:v>43339</c:v>
                </c:pt>
                <c:pt idx="3">
                  <c:v>39817</c:v>
                </c:pt>
                <c:pt idx="4">
                  <c:v>36783</c:v>
                </c:pt>
                <c:pt idx="5">
                  <c:v>34806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численность женщин (30-34 лет)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46934</c:v>
                </c:pt>
                <c:pt idx="1">
                  <c:v>46596</c:v>
                </c:pt>
                <c:pt idx="2">
                  <c:v>46717</c:v>
                </c:pt>
                <c:pt idx="3">
                  <c:v>46415</c:v>
                </c:pt>
                <c:pt idx="4">
                  <c:v>45238</c:v>
                </c:pt>
                <c:pt idx="5">
                  <c:v>44668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83648"/>
        <c:axId val="41085184"/>
      </c:lineChart>
      <c:catAx>
        <c:axId val="4108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085184"/>
        <c:crosses val="autoZero"/>
        <c:auto val="1"/>
        <c:lblAlgn val="ctr"/>
        <c:lblOffset val="100"/>
        <c:noMultiLvlLbl val="0"/>
      </c:catAx>
      <c:valAx>
        <c:axId val="41085184"/>
        <c:scaling>
          <c:orientation val="minMax"/>
          <c:min val="3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410836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8689968097527074"/>
          <c:w val="1"/>
          <c:h val="0.18334550339134636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83994829663798E-2"/>
          <c:y val="6.8204324741528891E-2"/>
          <c:w val="0.96662978589475568"/>
          <c:h val="0.6419555896265117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третьи (и последующие) рождения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3965</c:v>
                </c:pt>
                <c:pt idx="1">
                  <c:v>4027</c:v>
                </c:pt>
                <c:pt idx="2">
                  <c:v>3928</c:v>
                </c:pt>
                <c:pt idx="3">
                  <c:v>3939</c:v>
                </c:pt>
                <c:pt idx="4">
                  <c:v>3761</c:v>
                </c:pt>
                <c:pt idx="5">
                  <c:v>3801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численность женщин (35-39 лет)</c:v>
                </c:pt>
              </c:strCache>
            </c:strRef>
          </c:tx>
          <c:spPr>
            <a:ln w="28575"/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42413</c:v>
                </c:pt>
                <c:pt idx="1">
                  <c:v>42979</c:v>
                </c:pt>
                <c:pt idx="2">
                  <c:v>42963</c:v>
                </c:pt>
                <c:pt idx="3">
                  <c:v>43400</c:v>
                </c:pt>
                <c:pt idx="4">
                  <c:v>44172</c:v>
                </c:pt>
                <c:pt idx="5">
                  <c:v>44824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71808"/>
        <c:axId val="40873344"/>
      </c:lineChart>
      <c:catAx>
        <c:axId val="4087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73344"/>
        <c:crosses val="autoZero"/>
        <c:auto val="1"/>
        <c:lblAlgn val="ctr"/>
        <c:lblOffset val="100"/>
        <c:noMultiLvlLbl val="0"/>
      </c:catAx>
      <c:valAx>
        <c:axId val="40873344"/>
        <c:scaling>
          <c:orientation val="minMax"/>
          <c:min val="300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40871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1790869914585584"/>
          <c:w val="1"/>
          <c:h val="0.150967286135097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651344537627575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прибыло</c:v>
                </c:pt>
              </c:strCache>
            </c:strRef>
          </c:tx>
          <c:spPr>
            <a:ln w="38100"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10281</c:v>
                </c:pt>
                <c:pt idx="1">
                  <c:v>10935</c:v>
                </c:pt>
                <c:pt idx="2">
                  <c:v>10900</c:v>
                </c:pt>
                <c:pt idx="3">
                  <c:v>10900</c:v>
                </c:pt>
                <c:pt idx="4">
                  <c:v>12060</c:v>
                </c:pt>
                <c:pt idx="5">
                  <c:v>12260</c:v>
                </c:pt>
                <c:pt idx="6">
                  <c:v>12620</c:v>
                </c:pt>
                <c:pt idx="7">
                  <c:v>12620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25A-4539-B279-9AA0F3C626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выбыло</c:v>
                </c:pt>
              </c:strCache>
            </c:strRef>
          </c:tx>
          <c:spPr>
            <a:ln w="38100"/>
          </c:spPr>
          <c:marker>
            <c:symbol val="square"/>
            <c:size val="7"/>
          </c:marker>
          <c:dLbls>
            <c:dLbl>
              <c:idx val="0"/>
              <c:layout>
                <c:manualLayout>
                  <c:x val="-5.6409861590577676E-2"/>
                  <c:y val="6.4041178985683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700471845409084E-2"/>
                  <c:y val="6.7330664206912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18255</c:v>
                </c:pt>
                <c:pt idx="1">
                  <c:v>18356</c:v>
                </c:pt>
                <c:pt idx="2">
                  <c:v>16815</c:v>
                </c:pt>
                <c:pt idx="3">
                  <c:v>16810</c:v>
                </c:pt>
                <c:pt idx="4">
                  <c:v>15060</c:v>
                </c:pt>
                <c:pt idx="5">
                  <c:v>14760</c:v>
                </c:pt>
                <c:pt idx="6">
                  <c:v>14230</c:v>
                </c:pt>
                <c:pt idx="7">
                  <c:v>14220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28384"/>
        <c:axId val="40929920"/>
      </c:lineChart>
      <c:catAx>
        <c:axId val="40928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0929920"/>
        <c:crosses val="autoZero"/>
        <c:auto val="1"/>
        <c:lblAlgn val="ctr"/>
        <c:lblOffset val="100"/>
        <c:noMultiLvlLbl val="0"/>
      </c:catAx>
      <c:valAx>
        <c:axId val="40929920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409283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07240769922766E-2"/>
          <c:y val="3.9199242401244276E-2"/>
          <c:w val="0.9578789760138956"/>
          <c:h val="0.62167996659376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Ожидаемая продолжительность жизни при рождении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4.7871665053089374E-2"/>
                  <c:y val="-7.906209654865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352103734505732E-2"/>
                  <c:y val="-9.1225496017685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49910327423963E-2"/>
                  <c:y val="7.9062096548659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49910327423963E-2"/>
                  <c:y val="-7.2980396814147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430349008840321E-2"/>
                  <c:y val="0.10338889548670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430349008840321E-2"/>
                  <c:y val="-8.51437962831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793419778755152E-2"/>
                  <c:y val="0.11555229495573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6.1892044679233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 (оценка)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833</c:v>
                </c:pt>
                <c:pt idx="1">
                  <c:v>838</c:v>
                </c:pt>
                <c:pt idx="2">
                  <c:v>789</c:v>
                </c:pt>
                <c:pt idx="3">
                  <c:v>860</c:v>
                </c:pt>
                <c:pt idx="4">
                  <c:v>850</c:v>
                </c:pt>
                <c:pt idx="5">
                  <c:v>840</c:v>
                </c:pt>
                <c:pt idx="6">
                  <c:v>830</c:v>
                </c:pt>
                <c:pt idx="7">
                  <c:v>825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47392"/>
        <c:axId val="41263872"/>
      </c:lineChart>
      <c:catAx>
        <c:axId val="4114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1263872"/>
        <c:crosses val="autoZero"/>
        <c:auto val="1"/>
        <c:lblAlgn val="ctr"/>
        <c:lblOffset val="100"/>
        <c:noMultiLvlLbl val="0"/>
      </c:catAx>
      <c:valAx>
        <c:axId val="41263872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0.00" sourceLinked="1"/>
        <c:majorTickMark val="out"/>
        <c:minorTickMark val="none"/>
        <c:tickLblPos val="none"/>
        <c:crossAx val="411473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25384077903228E-3"/>
          <c:y val="5.6123371295871433E-3"/>
          <c:w val="0.99081750688504588"/>
          <c:h val="0.751653053665767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Ожидаемая продолжительность жизни при рождении</c:v>
                </c:pt>
              </c:strCache>
            </c:strRef>
          </c:tx>
          <c:spPr>
            <a:ln w="57150">
              <a:solidFill>
                <a:schemeClr val="accent2"/>
              </a:solidFill>
            </a:ln>
          </c:spPr>
          <c:marker>
            <c:spPr>
              <a:solidFill>
                <a:srgbClr val="C0504D"/>
              </a:solidFill>
              <a:ln>
                <a:solidFill>
                  <a:srgbClr val="C0504D"/>
                </a:solidFill>
              </a:ln>
            </c:spPr>
          </c:marker>
          <c:dLbls>
            <c:dLbl>
              <c:idx val="0"/>
              <c:layout>
                <c:manualLayout>
                  <c:x val="-4.7871665053089339E-2"/>
                  <c:y val="-7.906209654865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352103734505704E-2"/>
                  <c:y val="-9.1225496017684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949910327423935E-2"/>
                  <c:y val="7.9062096548659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7949910327423935E-2"/>
                  <c:y val="-7.298039681414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430349008840314E-2"/>
                  <c:y val="0.10338889548670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430349008840314E-2"/>
                  <c:y val="-8.514379628317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793419778755055E-2"/>
                  <c:y val="0.11555229495573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6.1892044679233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E5-4BAB-A528-49B6FA5F3E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Лист1!$B$2:$B$9</c:f>
              <c:numCache>
                <c:formatCode>0.00</c:formatCode>
                <c:ptCount val="8"/>
                <c:pt idx="0">
                  <c:v>1944</c:v>
                </c:pt>
                <c:pt idx="1">
                  <c:v>1720</c:v>
                </c:pt>
                <c:pt idx="2">
                  <c:v>1526</c:v>
                </c:pt>
                <c:pt idx="3">
                  <c:v>1441</c:v>
                </c:pt>
                <c:pt idx="4">
                  <c:v>1341</c:v>
                </c:pt>
                <c:pt idx="5">
                  <c:v>1241</c:v>
                </c:pt>
                <c:pt idx="6">
                  <c:v>1141</c:v>
                </c:pt>
                <c:pt idx="7">
                  <c:v>1041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93E5-4BAB-A528-49B6FA5F3E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42848"/>
        <c:axId val="41344384"/>
      </c:lineChart>
      <c:catAx>
        <c:axId val="41342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1344384"/>
        <c:crosses val="autoZero"/>
        <c:auto val="1"/>
        <c:lblAlgn val="ctr"/>
        <c:lblOffset val="100"/>
        <c:noMultiLvlLbl val="0"/>
      </c:catAx>
      <c:valAx>
        <c:axId val="41344384"/>
        <c:scaling>
          <c:orientation val="minMax"/>
        </c:scaling>
        <c:delete val="1"/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0.00" sourceLinked="1"/>
        <c:majorTickMark val="out"/>
        <c:minorTickMark val="none"/>
        <c:tickLblPos val="none"/>
        <c:crossAx val="413428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solidFill>
        <a:srgbClr val="4F81BD">
          <a:shade val="95000"/>
          <a:satMod val="105000"/>
        </a:srgb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15889-B792-497A-A12D-4B8BA8F9AAB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4F85CC-369C-446D-BA5D-45729970AE5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97,4%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19F611-4E0B-49B4-B610-AF7680EEBA74}" type="parTrans" cxnId="{D335EADE-B201-4495-A118-42DFE5322A0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315BCE5-A241-4DEC-80B3-8B86ED43E144}" type="sibTrans" cxnId="{D335EADE-B201-4495-A118-42DFE5322A0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B6E4D48-CA7C-4B2E-894F-3D7F9058A23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«Социальная поддержка граждан»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6F8CF47-444D-4A33-BB31-10606EAD5DE0}" type="parTrans" cxnId="{09FCDF57-7935-45F1-B8C0-44BA55AE5F4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B54DF8D-B7AD-40C6-BA19-ABAC22F26304}" type="sibTrans" cxnId="{09FCDF57-7935-45F1-B8C0-44BA55AE5F4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E1E9CC3-1048-4FBE-AD9C-FCF4B6AFCC31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10135,3 из 10 406,4 млн.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D61BE8F-8B16-4532-9040-6B1EC5A64973}" type="parTrans" cxnId="{15D16760-E103-4CE8-BF6B-02F9927FE7C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B8E56F3-53AB-470A-A339-C32D3FB2473C}" type="sibTrans" cxnId="{15D16760-E103-4CE8-BF6B-02F9927FE7C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DF0D5BC-1762-411D-894A-C61CAD4029C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B21639-93F1-473C-A691-6F65E91DB1D9}" type="parTrans" cxnId="{0A39FE74-14E7-4A48-B279-30A4A0A7EAB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06E39CF-561D-43F3-920C-FE02734E85E6}" type="sibTrans" cxnId="{0A39FE74-14E7-4A48-B279-30A4A0A7EAB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11123BC-F7DD-4725-8059-10C6783552F7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«Доступная среда»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57C6527-B564-43E9-80CA-65DC7565119F}" type="parTrans" cxnId="{FD22A43D-98CA-48E8-AF4A-69A769DD8E3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4F1DDCC-0B17-4794-9C4A-93107E0F1C03}" type="sibTrans" cxnId="{FD22A43D-98CA-48E8-AF4A-69A769DD8E3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CB40F05-6E3A-4ADC-B65E-F78004F0EA4D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6,6 млн.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33C7530-0E8D-4295-91E7-D4BC3CFEAE5C}" type="parTrans" cxnId="{9BCDF50D-FF48-4230-8256-48FAAE8039F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EAC8816-DC87-4E2E-8122-97A109150662}" type="sibTrans" cxnId="{9BCDF50D-FF48-4230-8256-48FAAE8039F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F800516-BD1C-492A-B7D9-B5B79664067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43,8%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23883-9D3D-42BC-B982-FFD666ADBEE6}" type="parTrans" cxnId="{F965C03B-FB5E-45D1-A00E-8276F1D9E4C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8171552-0C68-4BAD-A6FD-067E58E6B2EE}" type="sibTrans" cxnId="{F965C03B-FB5E-45D1-A00E-8276F1D9E4C0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2C7BA71-841D-4C04-9AF6-043E25F95C4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«Содействие переселению»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89BAE66-6BAB-4A68-9324-6CAC49636F0B}" type="parTrans" cxnId="{1349DF18-7736-48CB-BBA7-45B5CAA7A62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435BD30-C642-4494-BDDB-178BFBE1E1A5}" type="sibTrans" cxnId="{1349DF18-7736-48CB-BBA7-45B5CAA7A624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7BE0383-05DF-41E7-9EF6-A34E3ED81620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0,07 из 0,16 млн. руб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4D0BDFD-6BFF-4A32-835D-13F6F3D98AAE}" type="parTrans" cxnId="{6942D36D-BE80-4D80-A9D5-210544C6BB3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A129864-06C2-49F4-9E60-352FF6D0AB56}" type="sibTrans" cxnId="{6942D36D-BE80-4D80-A9D5-210544C6BB3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151D665-C0FA-470B-A741-13B480A5EE6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99,8%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01577F-3099-42A3-BF82-5FB7021434B4}" type="parTrans" cxnId="{24614A37-ECE8-424E-AD47-7D622834C44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064171A-D38A-44A4-801A-D8521BD62D6F}" type="sibTrans" cxnId="{24614A37-ECE8-424E-AD47-7D622834C44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DA80534-4964-4856-97B4-0AFA057B6CB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«Содействие занятости населения»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7BEA257-5B68-46F2-8F6D-4C4AFA3694B3}" type="parTrans" cxnId="{E2D71357-113A-47A0-8B30-3D7C4E9705A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7BED081-28EE-4886-97F0-D55610EAA4DA}" type="sibTrans" cxnId="{E2D71357-113A-47A0-8B30-3D7C4E9705A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C318FFE-5DDB-44C9-A21C-A092B0C333BE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762,2 из 763,1 млн.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444E4119-5837-44FF-9C89-2665DFBFB3C0}" type="parTrans" cxnId="{179789BB-B608-47BF-B57E-2E10D4727E4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D2CA0AA-0FE8-43D0-87C8-D33FF362894A}" type="sibTrans" cxnId="{179789BB-B608-47BF-B57E-2E10D4727E4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901AD26-FDCA-46D4-8711-BB1B18BE83F4}" type="pres">
      <dgm:prSet presAssocID="{9B315889-B792-497A-A12D-4B8BA8F9AA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5C8B19-71F5-4176-BFB8-404D56D50153}" type="pres">
      <dgm:prSet presAssocID="{9F4F85CC-369C-446D-BA5D-45729970AE52}" presName="linNode" presStyleCnt="0"/>
      <dgm:spPr/>
    </dgm:pt>
    <dgm:pt modelId="{6A5912B8-B030-43F2-BA64-65F500A73CE3}" type="pres">
      <dgm:prSet presAssocID="{9F4F85CC-369C-446D-BA5D-45729970AE52}" presName="parentText" presStyleLbl="node1" presStyleIdx="0" presStyleCnt="4" custScaleX="70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E16F5-9F21-44F2-9175-84781759B9DE}" type="pres">
      <dgm:prSet presAssocID="{9F4F85CC-369C-446D-BA5D-45729970AE52}" presName="descendantText" presStyleLbl="alignAccFollowNode1" presStyleIdx="0" presStyleCnt="4" custScaleX="15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77A3F-5497-402D-B8D7-6AD17D64A21F}" type="pres">
      <dgm:prSet presAssocID="{8315BCE5-A241-4DEC-80B3-8B86ED43E144}" presName="sp" presStyleCnt="0"/>
      <dgm:spPr/>
    </dgm:pt>
    <dgm:pt modelId="{E2660B07-C82D-4193-8591-9B2E42360D3F}" type="pres">
      <dgm:prSet presAssocID="{4151D665-C0FA-470B-A741-13B480A5EE6F}" presName="linNode" presStyleCnt="0"/>
      <dgm:spPr/>
    </dgm:pt>
    <dgm:pt modelId="{D8862E09-3496-4BE9-A880-8971B02F73CF}" type="pres">
      <dgm:prSet presAssocID="{4151D665-C0FA-470B-A741-13B480A5EE6F}" presName="parentText" presStyleLbl="node1" presStyleIdx="1" presStyleCnt="4" custScaleX="71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769FA-451A-4BD6-B82F-BBA59D62FA61}" type="pres">
      <dgm:prSet presAssocID="{4151D665-C0FA-470B-A741-13B480A5EE6F}" presName="descendantText" presStyleLbl="alignAccFollowNode1" presStyleIdx="1" presStyleCnt="4" custScaleX="15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95DB7-0CC9-4C05-BBED-CAAA3818C80A}" type="pres">
      <dgm:prSet presAssocID="{4064171A-D38A-44A4-801A-D8521BD62D6F}" presName="sp" presStyleCnt="0"/>
      <dgm:spPr/>
    </dgm:pt>
    <dgm:pt modelId="{6F5D8609-B077-4519-AA66-337EA5946035}" type="pres">
      <dgm:prSet presAssocID="{0DF0D5BC-1762-411D-894A-C61CAD4029C2}" presName="linNode" presStyleCnt="0"/>
      <dgm:spPr/>
    </dgm:pt>
    <dgm:pt modelId="{C4D29A4D-D3EB-43A7-A656-60A84D6E3C67}" type="pres">
      <dgm:prSet presAssocID="{0DF0D5BC-1762-411D-894A-C61CAD4029C2}" presName="parentText" presStyleLbl="node1" presStyleIdx="2" presStyleCnt="4" custScaleX="556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0CFFB-CC19-44FA-A8A5-DBCCB81F48A5}" type="pres">
      <dgm:prSet presAssocID="{0DF0D5BC-1762-411D-894A-C61CAD4029C2}" presName="descendantText" presStyleLbl="alignAccFollowNode1" presStyleIdx="2" presStyleCnt="4" custScaleX="124402" custLinFactNeighborX="1891" custLinFactNeighborY="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736B3-9B24-4823-9E9C-34A9FAE3A130}" type="pres">
      <dgm:prSet presAssocID="{306E39CF-561D-43F3-920C-FE02734E85E6}" presName="sp" presStyleCnt="0"/>
      <dgm:spPr/>
    </dgm:pt>
    <dgm:pt modelId="{C29B892A-EED2-454F-A504-03004FF304C0}" type="pres">
      <dgm:prSet presAssocID="{3F800516-BD1C-492A-B7D9-B5B796640675}" presName="linNode" presStyleCnt="0"/>
      <dgm:spPr/>
    </dgm:pt>
    <dgm:pt modelId="{3B5FA49F-9899-45D4-BFEF-B0CEBAA0A5DD}" type="pres">
      <dgm:prSet presAssocID="{3F800516-BD1C-492A-B7D9-B5B796640675}" presName="parentText" presStyleLbl="node1" presStyleIdx="3" presStyleCnt="4" custScaleX="573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CEF4D-8073-4D7E-95EE-4D841E6E1775}" type="pres">
      <dgm:prSet presAssocID="{3F800516-BD1C-492A-B7D9-B5B796640675}" presName="descendantText" presStyleLbl="alignAccFollowNode1" presStyleIdx="3" presStyleCnt="4" custScaleX="129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D71357-113A-47A0-8B30-3D7C4E9705A1}" srcId="{4151D665-C0FA-470B-A741-13B480A5EE6F}" destId="{5DA80534-4964-4856-97B4-0AFA057B6CB0}" srcOrd="0" destOrd="0" parTransId="{C7BEA257-5B68-46F2-8F6D-4C4AFA3694B3}" sibTransId="{57BED081-28EE-4886-97F0-D55610EAA4DA}"/>
    <dgm:cxn modelId="{9C3EE557-FFB3-44F9-AEA3-87E8880659DE}" type="presOf" srcId="{DC318FFE-5DDB-44C9-A21C-A092B0C333BE}" destId="{13D769FA-451A-4BD6-B82F-BBA59D62FA61}" srcOrd="0" destOrd="1" presId="urn:microsoft.com/office/officeart/2005/8/layout/vList5"/>
    <dgm:cxn modelId="{9BCDF50D-FF48-4230-8256-48FAAE8039FC}" srcId="{0DF0D5BC-1762-411D-894A-C61CAD4029C2}" destId="{9CB40F05-6E3A-4ADC-B65E-F78004F0EA4D}" srcOrd="1" destOrd="0" parTransId="{D33C7530-0E8D-4295-91E7-D4BC3CFEAE5C}" sibTransId="{4EAC8816-DC87-4E2E-8122-97A109150662}"/>
    <dgm:cxn modelId="{24614A37-ECE8-424E-AD47-7D622834C44C}" srcId="{9B315889-B792-497A-A12D-4B8BA8F9AABA}" destId="{4151D665-C0FA-470B-A741-13B480A5EE6F}" srcOrd="1" destOrd="0" parTransId="{5A01577F-3099-42A3-BF82-5FB7021434B4}" sibTransId="{4064171A-D38A-44A4-801A-D8521BD62D6F}"/>
    <dgm:cxn modelId="{48CBFABA-0869-4C2F-A255-1FDCAECE5928}" type="presOf" srcId="{92C7BA71-841D-4C04-9AF6-043E25F95C4A}" destId="{0BECEF4D-8073-4D7E-95EE-4D841E6E1775}" srcOrd="0" destOrd="0" presId="urn:microsoft.com/office/officeart/2005/8/layout/vList5"/>
    <dgm:cxn modelId="{A0993A95-E10E-41CF-85A5-1220E7B8E53A}" type="presOf" srcId="{9F4F85CC-369C-446D-BA5D-45729970AE52}" destId="{6A5912B8-B030-43F2-BA64-65F500A73CE3}" srcOrd="0" destOrd="0" presId="urn:microsoft.com/office/officeart/2005/8/layout/vList5"/>
    <dgm:cxn modelId="{6942D36D-BE80-4D80-A9D5-210544C6BB3F}" srcId="{3F800516-BD1C-492A-B7D9-B5B796640675}" destId="{77BE0383-05DF-41E7-9EF6-A34E3ED81620}" srcOrd="1" destOrd="0" parTransId="{44D0BDFD-6BFF-4A32-835D-13F6F3D98AAE}" sibTransId="{CA129864-06C2-49F4-9E60-352FF6D0AB56}"/>
    <dgm:cxn modelId="{0A39FE74-14E7-4A48-B279-30A4A0A7EAB3}" srcId="{9B315889-B792-497A-A12D-4B8BA8F9AABA}" destId="{0DF0D5BC-1762-411D-894A-C61CAD4029C2}" srcOrd="2" destOrd="0" parTransId="{B7B21639-93F1-473C-A691-6F65E91DB1D9}" sibTransId="{306E39CF-561D-43F3-920C-FE02734E85E6}"/>
    <dgm:cxn modelId="{6DC806B9-B4C9-4541-BC46-880D82CD0F43}" type="presOf" srcId="{CE1E9CC3-1048-4FBE-AD9C-FCF4B6AFCC31}" destId="{960E16F5-9F21-44F2-9175-84781759B9DE}" srcOrd="0" destOrd="1" presId="urn:microsoft.com/office/officeart/2005/8/layout/vList5"/>
    <dgm:cxn modelId="{5B7BC455-9B1B-410B-9F42-0ABE1FC8479F}" type="presOf" srcId="{3F800516-BD1C-492A-B7D9-B5B796640675}" destId="{3B5FA49F-9899-45D4-BFEF-B0CEBAA0A5DD}" srcOrd="0" destOrd="0" presId="urn:microsoft.com/office/officeart/2005/8/layout/vList5"/>
    <dgm:cxn modelId="{AEBB9CF2-C8BF-4C0E-9A0D-2A957CE3FC89}" type="presOf" srcId="{9CB40F05-6E3A-4ADC-B65E-F78004F0EA4D}" destId="{12F0CFFB-CC19-44FA-A8A5-DBCCB81F48A5}" srcOrd="0" destOrd="1" presId="urn:microsoft.com/office/officeart/2005/8/layout/vList5"/>
    <dgm:cxn modelId="{09FCDF57-7935-45F1-B8C0-44BA55AE5F48}" srcId="{9F4F85CC-369C-446D-BA5D-45729970AE52}" destId="{9B6E4D48-CA7C-4B2E-894F-3D7F9058A231}" srcOrd="0" destOrd="0" parTransId="{D6F8CF47-444D-4A33-BB31-10606EAD5DE0}" sibTransId="{4B54DF8D-B7AD-40C6-BA19-ABAC22F26304}"/>
    <dgm:cxn modelId="{21C50137-D65C-4DE6-B222-87F6862D9D23}" type="presOf" srcId="{0DF0D5BC-1762-411D-894A-C61CAD4029C2}" destId="{C4D29A4D-D3EB-43A7-A656-60A84D6E3C67}" srcOrd="0" destOrd="0" presId="urn:microsoft.com/office/officeart/2005/8/layout/vList5"/>
    <dgm:cxn modelId="{1349DF18-7736-48CB-BBA7-45B5CAA7A624}" srcId="{3F800516-BD1C-492A-B7D9-B5B796640675}" destId="{92C7BA71-841D-4C04-9AF6-043E25F95C4A}" srcOrd="0" destOrd="0" parTransId="{B89BAE66-6BAB-4A68-9324-6CAC49636F0B}" sibTransId="{4435BD30-C642-4494-BDDB-178BFBE1E1A5}"/>
    <dgm:cxn modelId="{F68E7414-5221-4FED-9631-1AABBEFDFB14}" type="presOf" srcId="{611123BC-F7DD-4725-8059-10C6783552F7}" destId="{12F0CFFB-CC19-44FA-A8A5-DBCCB81F48A5}" srcOrd="0" destOrd="0" presId="urn:microsoft.com/office/officeart/2005/8/layout/vList5"/>
    <dgm:cxn modelId="{F965C03B-FB5E-45D1-A00E-8276F1D9E4C0}" srcId="{9B315889-B792-497A-A12D-4B8BA8F9AABA}" destId="{3F800516-BD1C-492A-B7D9-B5B796640675}" srcOrd="3" destOrd="0" parTransId="{A1323883-9D3D-42BC-B982-FFD666ADBEE6}" sibTransId="{F8171552-0C68-4BAD-A6FD-067E58E6B2EE}"/>
    <dgm:cxn modelId="{DC063B1E-F59D-492B-A3F2-C575D1754EAF}" type="presOf" srcId="{9B6E4D48-CA7C-4B2E-894F-3D7F9058A231}" destId="{960E16F5-9F21-44F2-9175-84781759B9DE}" srcOrd="0" destOrd="0" presId="urn:microsoft.com/office/officeart/2005/8/layout/vList5"/>
    <dgm:cxn modelId="{AC111633-EB00-4B87-BA8F-A9F10C4D2AD3}" type="presOf" srcId="{9B315889-B792-497A-A12D-4B8BA8F9AABA}" destId="{9901AD26-FDCA-46D4-8711-BB1B18BE83F4}" srcOrd="0" destOrd="0" presId="urn:microsoft.com/office/officeart/2005/8/layout/vList5"/>
    <dgm:cxn modelId="{179789BB-B608-47BF-B57E-2E10D4727E45}" srcId="{4151D665-C0FA-470B-A741-13B480A5EE6F}" destId="{DC318FFE-5DDB-44C9-A21C-A092B0C333BE}" srcOrd="1" destOrd="0" parTransId="{444E4119-5837-44FF-9C89-2665DFBFB3C0}" sibTransId="{5D2CA0AA-0FE8-43D0-87C8-D33FF362894A}"/>
    <dgm:cxn modelId="{AE9184F9-74A9-470B-8E09-7DE2B6D5459B}" type="presOf" srcId="{77BE0383-05DF-41E7-9EF6-A34E3ED81620}" destId="{0BECEF4D-8073-4D7E-95EE-4D841E6E1775}" srcOrd="0" destOrd="1" presId="urn:microsoft.com/office/officeart/2005/8/layout/vList5"/>
    <dgm:cxn modelId="{29A2983D-5CF1-49E6-93A3-2E99AA34ECDA}" type="presOf" srcId="{4151D665-C0FA-470B-A741-13B480A5EE6F}" destId="{D8862E09-3496-4BE9-A880-8971B02F73CF}" srcOrd="0" destOrd="0" presId="urn:microsoft.com/office/officeart/2005/8/layout/vList5"/>
    <dgm:cxn modelId="{176010A8-F5B9-4536-8E0C-0EAC1DB6132D}" type="presOf" srcId="{5DA80534-4964-4856-97B4-0AFA057B6CB0}" destId="{13D769FA-451A-4BD6-B82F-BBA59D62FA61}" srcOrd="0" destOrd="0" presId="urn:microsoft.com/office/officeart/2005/8/layout/vList5"/>
    <dgm:cxn modelId="{FD22A43D-98CA-48E8-AF4A-69A769DD8E39}" srcId="{0DF0D5BC-1762-411D-894A-C61CAD4029C2}" destId="{611123BC-F7DD-4725-8059-10C6783552F7}" srcOrd="0" destOrd="0" parTransId="{957C6527-B564-43E9-80CA-65DC7565119F}" sibTransId="{A4F1DDCC-0B17-4794-9C4A-93107E0F1C03}"/>
    <dgm:cxn modelId="{D335EADE-B201-4495-A118-42DFE5322A0F}" srcId="{9B315889-B792-497A-A12D-4B8BA8F9AABA}" destId="{9F4F85CC-369C-446D-BA5D-45729970AE52}" srcOrd="0" destOrd="0" parTransId="{D419F611-4E0B-49B4-B610-AF7680EEBA74}" sibTransId="{8315BCE5-A241-4DEC-80B3-8B86ED43E144}"/>
    <dgm:cxn modelId="{15D16760-E103-4CE8-BF6B-02F9927FE7CC}" srcId="{9F4F85CC-369C-446D-BA5D-45729970AE52}" destId="{CE1E9CC3-1048-4FBE-AD9C-FCF4B6AFCC31}" srcOrd="1" destOrd="0" parTransId="{3D61BE8F-8B16-4532-9040-6B1EC5A64973}" sibTransId="{0B8E56F3-53AB-470A-A339-C32D3FB2473C}"/>
    <dgm:cxn modelId="{EB929AA9-BF3E-4AAB-B637-272F75EA4FC9}" type="presParOf" srcId="{9901AD26-FDCA-46D4-8711-BB1B18BE83F4}" destId="{775C8B19-71F5-4176-BFB8-404D56D50153}" srcOrd="0" destOrd="0" presId="urn:microsoft.com/office/officeart/2005/8/layout/vList5"/>
    <dgm:cxn modelId="{92F9DD39-A77D-4A63-A9EE-AABDB0DEE7F8}" type="presParOf" srcId="{775C8B19-71F5-4176-BFB8-404D56D50153}" destId="{6A5912B8-B030-43F2-BA64-65F500A73CE3}" srcOrd="0" destOrd="0" presId="urn:microsoft.com/office/officeart/2005/8/layout/vList5"/>
    <dgm:cxn modelId="{C2EEB383-8323-4D01-B00D-0E8C331A9BDC}" type="presParOf" srcId="{775C8B19-71F5-4176-BFB8-404D56D50153}" destId="{960E16F5-9F21-44F2-9175-84781759B9DE}" srcOrd="1" destOrd="0" presId="urn:microsoft.com/office/officeart/2005/8/layout/vList5"/>
    <dgm:cxn modelId="{33657AF8-8442-469D-908B-79D41FB12A06}" type="presParOf" srcId="{9901AD26-FDCA-46D4-8711-BB1B18BE83F4}" destId="{26577A3F-5497-402D-B8D7-6AD17D64A21F}" srcOrd="1" destOrd="0" presId="urn:microsoft.com/office/officeart/2005/8/layout/vList5"/>
    <dgm:cxn modelId="{77F39A71-FB95-4021-B583-4BE9B423F1E2}" type="presParOf" srcId="{9901AD26-FDCA-46D4-8711-BB1B18BE83F4}" destId="{E2660B07-C82D-4193-8591-9B2E42360D3F}" srcOrd="2" destOrd="0" presId="urn:microsoft.com/office/officeart/2005/8/layout/vList5"/>
    <dgm:cxn modelId="{760DB797-CB91-452D-84B2-BCEC14744313}" type="presParOf" srcId="{E2660B07-C82D-4193-8591-9B2E42360D3F}" destId="{D8862E09-3496-4BE9-A880-8971B02F73CF}" srcOrd="0" destOrd="0" presId="urn:microsoft.com/office/officeart/2005/8/layout/vList5"/>
    <dgm:cxn modelId="{C1E5D15B-FD16-45E5-B027-B991DDADD352}" type="presParOf" srcId="{E2660B07-C82D-4193-8591-9B2E42360D3F}" destId="{13D769FA-451A-4BD6-B82F-BBA59D62FA61}" srcOrd="1" destOrd="0" presId="urn:microsoft.com/office/officeart/2005/8/layout/vList5"/>
    <dgm:cxn modelId="{2333D1BC-A481-45E1-AC4A-B33DA028EB96}" type="presParOf" srcId="{9901AD26-FDCA-46D4-8711-BB1B18BE83F4}" destId="{43395DB7-0CC9-4C05-BBED-CAAA3818C80A}" srcOrd="3" destOrd="0" presId="urn:microsoft.com/office/officeart/2005/8/layout/vList5"/>
    <dgm:cxn modelId="{31D74410-143A-4220-BBD1-0D68D2A95109}" type="presParOf" srcId="{9901AD26-FDCA-46D4-8711-BB1B18BE83F4}" destId="{6F5D8609-B077-4519-AA66-337EA5946035}" srcOrd="4" destOrd="0" presId="urn:microsoft.com/office/officeart/2005/8/layout/vList5"/>
    <dgm:cxn modelId="{4B06566E-C4EC-4EC3-954A-25DFC2F82632}" type="presParOf" srcId="{6F5D8609-B077-4519-AA66-337EA5946035}" destId="{C4D29A4D-D3EB-43A7-A656-60A84D6E3C67}" srcOrd="0" destOrd="0" presId="urn:microsoft.com/office/officeart/2005/8/layout/vList5"/>
    <dgm:cxn modelId="{79DB488F-CFD1-4FD0-9DC7-869645741D74}" type="presParOf" srcId="{6F5D8609-B077-4519-AA66-337EA5946035}" destId="{12F0CFFB-CC19-44FA-A8A5-DBCCB81F48A5}" srcOrd="1" destOrd="0" presId="urn:microsoft.com/office/officeart/2005/8/layout/vList5"/>
    <dgm:cxn modelId="{7D9AAB67-9F44-4E4C-B7F2-60AB118966EB}" type="presParOf" srcId="{9901AD26-FDCA-46D4-8711-BB1B18BE83F4}" destId="{415736B3-9B24-4823-9E9C-34A9FAE3A130}" srcOrd="5" destOrd="0" presId="urn:microsoft.com/office/officeart/2005/8/layout/vList5"/>
    <dgm:cxn modelId="{2B610378-E77E-4B29-AE60-E16210849F7C}" type="presParOf" srcId="{9901AD26-FDCA-46D4-8711-BB1B18BE83F4}" destId="{C29B892A-EED2-454F-A504-03004FF304C0}" srcOrd="6" destOrd="0" presId="urn:microsoft.com/office/officeart/2005/8/layout/vList5"/>
    <dgm:cxn modelId="{91E4A457-9F20-454D-B06A-29B2B9F4F314}" type="presParOf" srcId="{C29B892A-EED2-454F-A504-03004FF304C0}" destId="{3B5FA49F-9899-45D4-BFEF-B0CEBAA0A5DD}" srcOrd="0" destOrd="0" presId="urn:microsoft.com/office/officeart/2005/8/layout/vList5"/>
    <dgm:cxn modelId="{CE4474A4-DF3B-43D5-A332-00F7A54F5E57}" type="presParOf" srcId="{C29B892A-EED2-454F-A504-03004FF304C0}" destId="{0BECEF4D-8073-4D7E-95EE-4D841E6E17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7E059-BA65-450B-8129-4248DBF149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9BE6B-249A-47D4-8426-E42D86FE9C78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85,3%</a:t>
          </a:r>
          <a:endParaRPr lang="ru-RU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AD3FB3-988B-4D2D-880D-9FE5E25D5CDB}" type="parTrans" cxnId="{84B9E515-484B-4F1D-9479-FB01076295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C286B62-820C-4EC9-801E-1B7AB16A0C49}" type="sibTrans" cxnId="{84B9E515-484B-4F1D-9479-FB01076295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A3193DD-55A4-43B5-BDF8-07564ACEE2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defTabSz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«Финансовая поддержка семей при рождении детей»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2A37E0C-1019-4E7E-8E33-16D087A63B42}" type="parTrans" cxnId="{10B033A9-CBEA-4BBA-9331-47EA47CD13CF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A5B1FB4-2CFE-4332-87AC-D0A7257DA931}" type="sibTrans" cxnId="{10B033A9-CBEA-4BBA-9331-47EA47CD13CF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244644D-D99E-4EEB-8395-17859D404951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defTabSz="57785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1 239,59 из 1 453,15 млн. руб.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53D2130-DB07-4BFD-96FF-092D8C6BE98B}" type="parTrans" cxnId="{902389E4-F897-4972-89E5-813DAEBC4E6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7B1D6C4-08F8-4AD1-AB7A-1D28911C48AB}" type="sibTrans" cxnId="{902389E4-F897-4972-89E5-813DAEBC4E6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14DB794-0300-4579-AD8D-4E77BE94AC4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99,3%</a:t>
          </a:r>
          <a:endParaRPr lang="ru-RU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7D4C1F-7DB2-4B26-A39D-E0E834B9AF83}" type="parTrans" cxnId="{2ED4A9EA-6C86-4A03-8B8E-61E91EEECA1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63C2485-7501-483E-8EBD-6F0A911838B8}" type="sibTrans" cxnId="{2ED4A9EA-6C86-4A03-8B8E-61E91EEECA12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2B8398B8-CBB1-452F-84CA-797387F27DE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«Старшее поколение»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E31642E-1D2F-49D0-9AC8-C54D201EBD46}" type="parTrans" cxnId="{C6D1F00E-00A7-4D3F-8E9F-55D2B2D85F6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58EEBAB-8EA4-4CCC-95D8-2916257D712D}" type="sibTrans" cxnId="{C6D1F00E-00A7-4D3F-8E9F-55D2B2D85F6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3C4E57C-CC66-49A7-92D8-A13F10DB193F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48,91 из 49,27 млн.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DEF0937-4CAE-42ED-AB09-33C7DE0449C4}" type="parTrans" cxnId="{7FC6B0CF-B77A-452A-926A-924C70C8D9E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C491AD7-BC5C-4016-A6D0-9F6E49E5718C}" type="sibTrans" cxnId="{7FC6B0CF-B77A-452A-926A-924C70C8D9EB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9F67B89-20D7-407E-8810-D91DBD3CCB73}" type="pres">
      <dgm:prSet presAssocID="{6807E059-BA65-450B-8129-4248DBF149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37700-672A-4EA4-B064-F42F65ABBEB7}" type="pres">
      <dgm:prSet presAssocID="{3C49BE6B-249A-47D4-8426-E42D86FE9C78}" presName="linNode" presStyleCnt="0"/>
      <dgm:spPr/>
    </dgm:pt>
    <dgm:pt modelId="{3FFF3779-F1FC-4AD1-AC7D-D4B779C3BB23}" type="pres">
      <dgm:prSet presAssocID="{3C49BE6B-249A-47D4-8426-E42D86FE9C78}" presName="parentText" presStyleLbl="node1" presStyleIdx="0" presStyleCnt="2" custScaleX="58071" custLinFactNeighborX="-2712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109D7-8B58-4572-94EF-213E70EB1E44}" type="pres">
      <dgm:prSet presAssocID="{3C49BE6B-249A-47D4-8426-E42D86FE9C78}" presName="descendantText" presStyleLbl="alignAccFollowNode1" presStyleIdx="0" presStyleCnt="2" custScaleX="155991" custLinFactNeighborX="-5934" custLinFactNeighborY="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5500-5C83-4316-8C3A-1131ADD51561}" type="pres">
      <dgm:prSet presAssocID="{EC286B62-820C-4EC9-801E-1B7AB16A0C49}" presName="sp" presStyleCnt="0"/>
      <dgm:spPr/>
    </dgm:pt>
    <dgm:pt modelId="{5319872B-E5C8-4C46-99B1-4031AEDAF7DD}" type="pres">
      <dgm:prSet presAssocID="{D14DB794-0300-4579-AD8D-4E77BE94AC4E}" presName="linNode" presStyleCnt="0"/>
      <dgm:spPr/>
    </dgm:pt>
    <dgm:pt modelId="{D06BDF57-161D-480D-86B7-467B8D49D367}" type="pres">
      <dgm:prSet presAssocID="{D14DB794-0300-4579-AD8D-4E77BE94AC4E}" presName="parentText" presStyleLbl="node1" presStyleIdx="1" presStyleCnt="2" custScaleX="61208" custLinFactNeighborX="-2712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B4927-22D1-49C6-AE97-28DF7104E746}" type="pres">
      <dgm:prSet presAssocID="{D14DB794-0300-4579-AD8D-4E77BE94AC4E}" presName="descendantText" presStyleLbl="alignAccFollowNode1" presStyleIdx="1" presStyleCnt="2" custScaleX="153567" custLinFactNeighborX="-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3EF951-5E0C-4A6C-A2E3-BEBEC08C699F}" type="presOf" srcId="{D14DB794-0300-4579-AD8D-4E77BE94AC4E}" destId="{D06BDF57-161D-480D-86B7-467B8D49D367}" srcOrd="0" destOrd="0" presId="urn:microsoft.com/office/officeart/2005/8/layout/vList5"/>
    <dgm:cxn modelId="{C2AAB655-EC4E-4045-B15F-42B8277F60D4}" type="presOf" srcId="{F244644D-D99E-4EEB-8395-17859D404951}" destId="{FF0109D7-8B58-4572-94EF-213E70EB1E44}" srcOrd="0" destOrd="1" presId="urn:microsoft.com/office/officeart/2005/8/layout/vList5"/>
    <dgm:cxn modelId="{7177D383-61D8-4F7C-88FA-E9C36671BF95}" type="presOf" srcId="{2B8398B8-CBB1-452F-84CA-797387F27DE7}" destId="{AC8B4927-22D1-49C6-AE97-28DF7104E746}" srcOrd="0" destOrd="0" presId="urn:microsoft.com/office/officeart/2005/8/layout/vList5"/>
    <dgm:cxn modelId="{D8673E4F-3896-4822-B67E-1C3DA7CB76BB}" type="presOf" srcId="{E3C4E57C-CC66-49A7-92D8-A13F10DB193F}" destId="{AC8B4927-22D1-49C6-AE97-28DF7104E746}" srcOrd="0" destOrd="1" presId="urn:microsoft.com/office/officeart/2005/8/layout/vList5"/>
    <dgm:cxn modelId="{902389E4-F897-4972-89E5-813DAEBC4E68}" srcId="{3C49BE6B-249A-47D4-8426-E42D86FE9C78}" destId="{F244644D-D99E-4EEB-8395-17859D404951}" srcOrd="1" destOrd="0" parTransId="{A53D2130-DB07-4BFD-96FF-092D8C6BE98B}" sibTransId="{F7B1D6C4-08F8-4AD1-AB7A-1D28911C48AB}"/>
    <dgm:cxn modelId="{7FC6B0CF-B77A-452A-926A-924C70C8D9EB}" srcId="{D14DB794-0300-4579-AD8D-4E77BE94AC4E}" destId="{E3C4E57C-CC66-49A7-92D8-A13F10DB193F}" srcOrd="1" destOrd="0" parTransId="{2DEF0937-4CAE-42ED-AB09-33C7DE0449C4}" sibTransId="{AC491AD7-BC5C-4016-A6D0-9F6E49E5718C}"/>
    <dgm:cxn modelId="{FD6FF00F-180F-4C8B-A4CB-C6DD22E76BC3}" type="presOf" srcId="{6807E059-BA65-450B-8129-4248DBF149DF}" destId="{A9F67B89-20D7-407E-8810-D91DBD3CCB73}" srcOrd="0" destOrd="0" presId="urn:microsoft.com/office/officeart/2005/8/layout/vList5"/>
    <dgm:cxn modelId="{84B9E515-484B-4F1D-9479-FB0107629523}" srcId="{6807E059-BA65-450B-8129-4248DBF149DF}" destId="{3C49BE6B-249A-47D4-8426-E42D86FE9C78}" srcOrd="0" destOrd="0" parTransId="{44AD3FB3-988B-4D2D-880D-9FE5E25D5CDB}" sibTransId="{EC286B62-820C-4EC9-801E-1B7AB16A0C49}"/>
    <dgm:cxn modelId="{1F7072DE-E657-44B7-B18C-EBAB6490F33D}" type="presOf" srcId="{FA3193DD-55A4-43B5-BDF8-07564ACEE24E}" destId="{FF0109D7-8B58-4572-94EF-213E70EB1E44}" srcOrd="0" destOrd="0" presId="urn:microsoft.com/office/officeart/2005/8/layout/vList5"/>
    <dgm:cxn modelId="{14C11EFA-90A6-46A5-91A2-B1ED0B5697EE}" type="presOf" srcId="{3C49BE6B-249A-47D4-8426-E42D86FE9C78}" destId="{3FFF3779-F1FC-4AD1-AC7D-D4B779C3BB23}" srcOrd="0" destOrd="0" presId="urn:microsoft.com/office/officeart/2005/8/layout/vList5"/>
    <dgm:cxn modelId="{2ED4A9EA-6C86-4A03-8B8E-61E91EEECA12}" srcId="{6807E059-BA65-450B-8129-4248DBF149DF}" destId="{D14DB794-0300-4579-AD8D-4E77BE94AC4E}" srcOrd="1" destOrd="0" parTransId="{217D4C1F-7DB2-4B26-A39D-E0E834B9AF83}" sibTransId="{A63C2485-7501-483E-8EBD-6F0A911838B8}"/>
    <dgm:cxn modelId="{C6D1F00E-00A7-4D3F-8E9F-55D2B2D85F64}" srcId="{D14DB794-0300-4579-AD8D-4E77BE94AC4E}" destId="{2B8398B8-CBB1-452F-84CA-797387F27DE7}" srcOrd="0" destOrd="0" parTransId="{3E31642E-1D2F-49D0-9AC8-C54D201EBD46}" sibTransId="{F58EEBAB-8EA4-4CCC-95D8-2916257D712D}"/>
    <dgm:cxn modelId="{10B033A9-CBEA-4BBA-9331-47EA47CD13CF}" srcId="{3C49BE6B-249A-47D4-8426-E42D86FE9C78}" destId="{FA3193DD-55A4-43B5-BDF8-07564ACEE24E}" srcOrd="0" destOrd="0" parTransId="{22A37E0C-1019-4E7E-8E33-16D087A63B42}" sibTransId="{FA5B1FB4-2CFE-4332-87AC-D0A7257DA931}"/>
    <dgm:cxn modelId="{A965C572-34F8-4DF6-AB31-37C58A2A6B49}" type="presParOf" srcId="{A9F67B89-20D7-407E-8810-D91DBD3CCB73}" destId="{10737700-672A-4EA4-B064-F42F65ABBEB7}" srcOrd="0" destOrd="0" presId="urn:microsoft.com/office/officeart/2005/8/layout/vList5"/>
    <dgm:cxn modelId="{94D761EB-44ED-4702-9B28-75307F095A81}" type="presParOf" srcId="{10737700-672A-4EA4-B064-F42F65ABBEB7}" destId="{3FFF3779-F1FC-4AD1-AC7D-D4B779C3BB23}" srcOrd="0" destOrd="0" presId="urn:microsoft.com/office/officeart/2005/8/layout/vList5"/>
    <dgm:cxn modelId="{D79B53BF-910D-4EBB-A274-E0F24CD7EB4C}" type="presParOf" srcId="{10737700-672A-4EA4-B064-F42F65ABBEB7}" destId="{FF0109D7-8B58-4572-94EF-213E70EB1E44}" srcOrd="1" destOrd="0" presId="urn:microsoft.com/office/officeart/2005/8/layout/vList5"/>
    <dgm:cxn modelId="{31170EC1-9044-4603-B713-E6FC1145939C}" type="presParOf" srcId="{A9F67B89-20D7-407E-8810-D91DBD3CCB73}" destId="{322C5500-5C83-4316-8C3A-1131ADD51561}" srcOrd="1" destOrd="0" presId="urn:microsoft.com/office/officeart/2005/8/layout/vList5"/>
    <dgm:cxn modelId="{E8C1D73B-C42F-43A6-A91B-4582D63CD0C5}" type="presParOf" srcId="{A9F67B89-20D7-407E-8810-D91DBD3CCB73}" destId="{5319872B-E5C8-4C46-99B1-4031AEDAF7DD}" srcOrd="2" destOrd="0" presId="urn:microsoft.com/office/officeart/2005/8/layout/vList5"/>
    <dgm:cxn modelId="{373378AD-55F5-4E07-A448-DDB18BBA1557}" type="presParOf" srcId="{5319872B-E5C8-4C46-99B1-4031AEDAF7DD}" destId="{D06BDF57-161D-480D-86B7-467B8D49D367}" srcOrd="0" destOrd="0" presId="urn:microsoft.com/office/officeart/2005/8/layout/vList5"/>
    <dgm:cxn modelId="{6DEFDACB-10D5-4614-96CB-22D46187E94E}" type="presParOf" srcId="{5319872B-E5C8-4C46-99B1-4031AEDAF7DD}" destId="{AC8B4927-22D1-49C6-AE97-28DF7104E74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7E059-BA65-450B-8129-4248DBF149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9BE6B-249A-47D4-8426-E42D86FE9C78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AD3FB3-988B-4D2D-880D-9FE5E25D5CDB}" type="parTrans" cxnId="{84B9E515-484B-4F1D-9479-FB010762952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C286B62-820C-4EC9-801E-1B7AB16A0C49}" type="sibTrans" cxnId="{84B9E515-484B-4F1D-9479-FB010762952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A3193DD-55A4-43B5-BDF8-07564ACEE24E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Мероприятия планов социального развития ЦЭР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2A37E0C-1019-4E7E-8E33-16D087A63B42}" type="parTrans" cxnId="{10B033A9-CBEA-4BBA-9331-47EA47CD13C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A5B1FB4-2CFE-4332-87AC-D0A7257DA931}" type="sibTrans" cxnId="{10B033A9-CBEA-4BBA-9331-47EA47CD13CF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244644D-D99E-4EEB-8395-17859D40495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9,4 млн. руб.                                                                                                                                                     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53D2130-DB07-4BFD-96FF-092D8C6BE98B}" type="parTrans" cxnId="{902389E4-F897-4972-89E5-813DAEBC4E6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7B1D6C4-08F8-4AD1-AB7A-1D28911C48AB}" type="sibTrans" cxnId="{902389E4-F897-4972-89E5-813DAEBC4E6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9F67B89-20D7-407E-8810-D91DBD3CCB73}" type="pres">
      <dgm:prSet presAssocID="{6807E059-BA65-450B-8129-4248DBF149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737700-672A-4EA4-B064-F42F65ABBEB7}" type="pres">
      <dgm:prSet presAssocID="{3C49BE6B-249A-47D4-8426-E42D86FE9C78}" presName="linNode" presStyleCnt="0"/>
      <dgm:spPr/>
    </dgm:pt>
    <dgm:pt modelId="{3FFF3779-F1FC-4AD1-AC7D-D4B779C3BB23}" type="pres">
      <dgm:prSet presAssocID="{3C49BE6B-249A-47D4-8426-E42D86FE9C78}" presName="parentText" presStyleLbl="node1" presStyleIdx="0" presStyleCnt="1" custScaleX="62174" custLinFactNeighborX="-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109D7-8B58-4572-94EF-213E70EB1E44}" type="pres">
      <dgm:prSet presAssocID="{3C49BE6B-249A-47D4-8426-E42D86FE9C78}" presName="descendantText" presStyleLbl="alignAccFollowNode1" presStyleIdx="0" presStyleCnt="1" custScaleX="138423" custLinFactNeighborX="1722" custLinFactNeighborY="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F58E7F-6952-411C-8A9B-478C6C0F85B6}" type="presOf" srcId="{3C49BE6B-249A-47D4-8426-E42D86FE9C78}" destId="{3FFF3779-F1FC-4AD1-AC7D-D4B779C3BB23}" srcOrd="0" destOrd="0" presId="urn:microsoft.com/office/officeart/2005/8/layout/vList5"/>
    <dgm:cxn modelId="{D173F89A-DF54-42E6-9B94-CA564F1CBDA2}" type="presOf" srcId="{FA3193DD-55A4-43B5-BDF8-07564ACEE24E}" destId="{FF0109D7-8B58-4572-94EF-213E70EB1E44}" srcOrd="0" destOrd="0" presId="urn:microsoft.com/office/officeart/2005/8/layout/vList5"/>
    <dgm:cxn modelId="{902389E4-F897-4972-89E5-813DAEBC4E68}" srcId="{3C49BE6B-249A-47D4-8426-E42D86FE9C78}" destId="{F244644D-D99E-4EEB-8395-17859D404951}" srcOrd="1" destOrd="0" parTransId="{A53D2130-DB07-4BFD-96FF-092D8C6BE98B}" sibTransId="{F7B1D6C4-08F8-4AD1-AB7A-1D28911C48AB}"/>
    <dgm:cxn modelId="{F91DB739-D384-4C60-8313-CEDDB0F00BC8}" type="presOf" srcId="{F244644D-D99E-4EEB-8395-17859D404951}" destId="{FF0109D7-8B58-4572-94EF-213E70EB1E44}" srcOrd="0" destOrd="1" presId="urn:microsoft.com/office/officeart/2005/8/layout/vList5"/>
    <dgm:cxn modelId="{84B9E515-484B-4F1D-9479-FB0107629523}" srcId="{6807E059-BA65-450B-8129-4248DBF149DF}" destId="{3C49BE6B-249A-47D4-8426-E42D86FE9C78}" srcOrd="0" destOrd="0" parTransId="{44AD3FB3-988B-4D2D-880D-9FE5E25D5CDB}" sibTransId="{EC286B62-820C-4EC9-801E-1B7AB16A0C49}"/>
    <dgm:cxn modelId="{64861A64-3899-4C0E-B9E8-D614B8B08A63}" type="presOf" srcId="{6807E059-BA65-450B-8129-4248DBF149DF}" destId="{A9F67B89-20D7-407E-8810-D91DBD3CCB73}" srcOrd="0" destOrd="0" presId="urn:microsoft.com/office/officeart/2005/8/layout/vList5"/>
    <dgm:cxn modelId="{10B033A9-CBEA-4BBA-9331-47EA47CD13CF}" srcId="{3C49BE6B-249A-47D4-8426-E42D86FE9C78}" destId="{FA3193DD-55A4-43B5-BDF8-07564ACEE24E}" srcOrd="0" destOrd="0" parTransId="{22A37E0C-1019-4E7E-8E33-16D087A63B42}" sibTransId="{FA5B1FB4-2CFE-4332-87AC-D0A7257DA931}"/>
    <dgm:cxn modelId="{62DABE0A-1346-4830-8E83-C73C3C09C644}" type="presParOf" srcId="{A9F67B89-20D7-407E-8810-D91DBD3CCB73}" destId="{10737700-672A-4EA4-B064-F42F65ABBEB7}" srcOrd="0" destOrd="0" presId="urn:microsoft.com/office/officeart/2005/8/layout/vList5"/>
    <dgm:cxn modelId="{A0F907FA-1101-41F9-9CED-9158D30BE77B}" type="presParOf" srcId="{10737700-672A-4EA4-B064-F42F65ABBEB7}" destId="{3FFF3779-F1FC-4AD1-AC7D-D4B779C3BB23}" srcOrd="0" destOrd="0" presId="urn:microsoft.com/office/officeart/2005/8/layout/vList5"/>
    <dgm:cxn modelId="{23324280-567B-4FE6-BB93-C142EC287FBC}" type="presParOf" srcId="{10737700-672A-4EA4-B064-F42F65ABBEB7}" destId="{FF0109D7-8B58-4572-94EF-213E70EB1E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16F5-9F21-44F2-9175-84781759B9DE}">
      <dsp:nvSpPr>
        <dsp:cNvPr id="0" name=""/>
        <dsp:cNvSpPr/>
      </dsp:nvSpPr>
      <dsp:spPr>
        <a:xfrm rot="5400000">
          <a:off x="3879862" y="-2415934"/>
          <a:ext cx="495266" cy="5453525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«Социальная поддержка граждан»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10135,3 из 10 406,4 млн.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00733" y="87372"/>
        <a:ext cx="5429348" cy="446912"/>
      </dsp:txXfrm>
    </dsp:sp>
    <dsp:sp modelId="{6A5912B8-B030-43F2-BA64-65F500A73CE3}">
      <dsp:nvSpPr>
        <dsp:cNvPr id="0" name=""/>
        <dsp:cNvSpPr/>
      </dsp:nvSpPr>
      <dsp:spPr>
        <a:xfrm>
          <a:off x="1501" y="1287"/>
          <a:ext cx="1399231" cy="61908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97,4%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22" y="31508"/>
        <a:ext cx="1338789" cy="558640"/>
      </dsp:txXfrm>
    </dsp:sp>
    <dsp:sp modelId="{13D769FA-451A-4BD6-B82F-BBA59D62FA61}">
      <dsp:nvSpPr>
        <dsp:cNvPr id="0" name=""/>
        <dsp:cNvSpPr/>
      </dsp:nvSpPr>
      <dsp:spPr>
        <a:xfrm rot="5400000">
          <a:off x="3881103" y="-1766944"/>
          <a:ext cx="495266" cy="5455620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«Содействие занятости населения»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762,2 из 763,1 млн. 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400927" y="737409"/>
        <a:ext cx="5431443" cy="446912"/>
      </dsp:txXfrm>
    </dsp:sp>
    <dsp:sp modelId="{D8862E09-3496-4BE9-A880-8971B02F73CF}">
      <dsp:nvSpPr>
        <dsp:cNvPr id="0" name=""/>
        <dsp:cNvSpPr/>
      </dsp:nvSpPr>
      <dsp:spPr>
        <a:xfrm>
          <a:off x="1501" y="651324"/>
          <a:ext cx="1399425" cy="61908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99,8%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22" y="681545"/>
        <a:ext cx="1338983" cy="558640"/>
      </dsp:txXfrm>
    </dsp:sp>
    <dsp:sp modelId="{12F0CFFB-CC19-44FA-A8A5-DBCCB81F48A5}">
      <dsp:nvSpPr>
        <dsp:cNvPr id="0" name=""/>
        <dsp:cNvSpPr/>
      </dsp:nvSpPr>
      <dsp:spPr>
        <a:xfrm rot="5400000">
          <a:off x="3880319" y="-1113259"/>
          <a:ext cx="495266" cy="546019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«Доступная среда»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6,6 млн. 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97857" y="1393380"/>
        <a:ext cx="5436014" cy="446912"/>
      </dsp:txXfrm>
    </dsp:sp>
    <dsp:sp modelId="{C4D29A4D-D3EB-43A7-A656-60A84D6E3C67}">
      <dsp:nvSpPr>
        <dsp:cNvPr id="0" name=""/>
        <dsp:cNvSpPr/>
      </dsp:nvSpPr>
      <dsp:spPr>
        <a:xfrm>
          <a:off x="1501" y="1301361"/>
          <a:ext cx="1374509" cy="61908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22" y="1331582"/>
        <a:ext cx="1314067" cy="558640"/>
      </dsp:txXfrm>
    </dsp:sp>
    <dsp:sp modelId="{0BECEF4D-8073-4D7E-95EE-4D841E6E1775}">
      <dsp:nvSpPr>
        <dsp:cNvPr id="0" name=""/>
        <dsp:cNvSpPr/>
      </dsp:nvSpPr>
      <dsp:spPr>
        <a:xfrm rot="5400000">
          <a:off x="3862446" y="-484151"/>
          <a:ext cx="495266" cy="5490181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«Содействие переселению»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0,07 из 0,16 млн. руб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64989" y="2037483"/>
        <a:ext cx="5466004" cy="446912"/>
      </dsp:txXfrm>
    </dsp:sp>
    <dsp:sp modelId="{3B5FA49F-9899-45D4-BFEF-B0CEBAA0A5DD}">
      <dsp:nvSpPr>
        <dsp:cNvPr id="0" name=""/>
        <dsp:cNvSpPr/>
      </dsp:nvSpPr>
      <dsp:spPr>
        <a:xfrm>
          <a:off x="1501" y="1951398"/>
          <a:ext cx="1363487" cy="61908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43,8%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722" y="1981619"/>
        <a:ext cx="1303045" cy="55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109D7-8B58-4572-94EF-213E70EB1E44}">
      <dsp:nvSpPr>
        <dsp:cNvPr id="0" name=""/>
        <dsp:cNvSpPr/>
      </dsp:nvSpPr>
      <dsp:spPr>
        <a:xfrm rot="5400000">
          <a:off x="3959154" y="-2692491"/>
          <a:ext cx="696939" cy="6260522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«Финансовая поддержка семей при рождении детей»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1 239,59 из 1 453,15 млн. руб.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77363" y="123322"/>
        <a:ext cx="6226500" cy="628895"/>
      </dsp:txXfrm>
    </dsp:sp>
    <dsp:sp modelId="{3FFF3779-F1FC-4AD1-AC7D-D4B779C3BB23}">
      <dsp:nvSpPr>
        <dsp:cNvPr id="0" name=""/>
        <dsp:cNvSpPr/>
      </dsp:nvSpPr>
      <dsp:spPr>
        <a:xfrm>
          <a:off x="0" y="4"/>
          <a:ext cx="1310970" cy="87117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85,3%</a:t>
          </a:r>
          <a:endParaRPr lang="ru-RU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27" y="42531"/>
        <a:ext cx="1225916" cy="786119"/>
      </dsp:txXfrm>
    </dsp:sp>
    <dsp:sp modelId="{AC8B4927-22D1-49C6-AE97-28DF7104E746}">
      <dsp:nvSpPr>
        <dsp:cNvPr id="0" name=""/>
        <dsp:cNvSpPr/>
      </dsp:nvSpPr>
      <dsp:spPr>
        <a:xfrm rot="5400000">
          <a:off x="3976439" y="-1742179"/>
          <a:ext cx="696939" cy="618504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«Старшее поколение»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48,91 из 49,27 млн.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232388" y="1035894"/>
        <a:ext cx="6151019" cy="628895"/>
      </dsp:txXfrm>
    </dsp:sp>
    <dsp:sp modelId="{D06BDF57-161D-480D-86B7-467B8D49D367}">
      <dsp:nvSpPr>
        <dsp:cNvPr id="0" name=""/>
        <dsp:cNvSpPr/>
      </dsp:nvSpPr>
      <dsp:spPr>
        <a:xfrm>
          <a:off x="0" y="892974"/>
          <a:ext cx="1386677" cy="87117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99,3%</a:t>
          </a:r>
          <a:endParaRPr lang="ru-RU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27" y="935501"/>
        <a:ext cx="1301623" cy="786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109D7-8B58-4572-94EF-213E70EB1E44}">
      <dsp:nvSpPr>
        <dsp:cNvPr id="0" name=""/>
        <dsp:cNvSpPr/>
      </dsp:nvSpPr>
      <dsp:spPr>
        <a:xfrm rot="5400000">
          <a:off x="3666087" y="-2157689"/>
          <a:ext cx="913513" cy="547040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Мероприятия планов социального развития ЦЭР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9,4 млн. руб.                                                                                                                                                     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387640" y="165352"/>
        <a:ext cx="5425813" cy="824325"/>
      </dsp:txXfrm>
    </dsp:sp>
    <dsp:sp modelId="{3FFF3779-F1FC-4AD1-AC7D-D4B779C3BB23}">
      <dsp:nvSpPr>
        <dsp:cNvPr id="0" name=""/>
        <dsp:cNvSpPr/>
      </dsp:nvSpPr>
      <dsp:spPr>
        <a:xfrm>
          <a:off x="2369" y="558"/>
          <a:ext cx="1382110" cy="114189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100%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112" y="56301"/>
        <a:ext cx="1270624" cy="103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0.01162</cdr:x>
      <cdr:y>0.26491</cdr:y>
    </cdr:from>
    <cdr:to>
      <cdr:x>0.15724</cdr:x>
      <cdr:y>0.6773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63418" y="2277018"/>
          <a:ext cx="2047498" cy="3544618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0" algn="l" fontAlgn="ctr">
            <a:spcBef>
              <a:spcPts val="0"/>
            </a:spcBef>
            <a:spcAft>
              <a:spcPts val="0"/>
            </a:spcAft>
          </a:pP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0.01552</cdr:x>
      <cdr:y>0.33608</cdr:y>
    </cdr:from>
    <cdr:to>
      <cdr:x>0.14842</cdr:x>
      <cdr:y>0.59758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8260" y="2888749"/>
          <a:ext cx="1868571" cy="2247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endParaRPr lang="ru-RU" sz="2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400" b="1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4206,0</a:t>
          </a:r>
          <a:endParaRPr lang="ru-RU" sz="2400" b="1" dirty="0" smtClean="0"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4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400" b="1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0.21122</cdr:x>
      <cdr:y>0.03739</cdr:y>
    </cdr:from>
    <cdr:to>
      <cdr:x>0.37503</cdr:x>
      <cdr:y>0.2521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2971326" y="342862"/>
          <a:ext cx="2304256" cy="196884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700" b="1" dirty="0" smtClean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7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Средства  бюджета Забайкальского края </a:t>
          </a:r>
        </a:p>
        <a:p xmlns:a="http://schemas.openxmlformats.org/drawingml/2006/main">
          <a:pPr algn="ctr"/>
          <a:r>
            <a:rPr lang="ru-RU" sz="17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3501,2 </a:t>
          </a:r>
          <a:r>
            <a:rPr lang="ru-RU" sz="17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  <a:p xmlns:a="http://schemas.openxmlformats.org/drawingml/2006/main">
          <a:pPr algn="ctr"/>
          <a:endParaRPr lang="ru-RU" sz="17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0.41308</cdr:x>
      <cdr:y>0.01946</cdr:y>
    </cdr:from>
    <cdr:to>
      <cdr:x>0.82076</cdr:x>
      <cdr:y>0.09523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5808134" y="167267"/>
          <a:ext cx="5732143" cy="651262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выполнение государственного задания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3021,1</a:t>
          </a:r>
          <a:r>
            <a:rPr lang="ru-RU" sz="16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млн. руб.</a:t>
          </a:r>
        </a:p>
        <a:p xmlns:a="http://schemas.openxmlformats.org/drawingml/2006/main">
          <a:endParaRPr lang="ru-RU" dirty="0" smtClean="0">
            <a:effectLst/>
          </a:endParaRPr>
        </a:p>
      </cdr:txBody>
    </cdr:sp>
  </cdr:relSizeAnchor>
  <cdr:relSizeAnchor xmlns:cdr="http://schemas.openxmlformats.org/drawingml/2006/chartDrawing">
    <cdr:from>
      <cdr:x>0.3835</cdr:x>
      <cdr:y>0.04215</cdr:y>
    </cdr:from>
    <cdr:to>
      <cdr:x>0.41308</cdr:x>
      <cdr:y>0.23847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5394785" y="386481"/>
          <a:ext cx="416133" cy="18002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0.38545</cdr:x>
      <cdr:y>0.32548</cdr:y>
    </cdr:from>
    <cdr:to>
      <cdr:x>0.4156</cdr:x>
      <cdr:y>0.46683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>
          <a:off x="5419598" y="2797636"/>
          <a:ext cx="423925" cy="1214958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0.38141</cdr:x>
      <cdr:y>0.58426</cdr:y>
    </cdr:from>
    <cdr:to>
      <cdr:x>0.41844</cdr:x>
      <cdr:y>0.70205</cdr:y>
    </cdr:to>
    <cdr:sp macro="" textlink="">
      <cdr:nvSpPr>
        <cdr:cNvPr id="7" name="Левая фигурная скобка 6"/>
        <cdr:cNvSpPr/>
      </cdr:nvSpPr>
      <cdr:spPr>
        <a:xfrm xmlns:a="http://schemas.openxmlformats.org/drawingml/2006/main">
          <a:off x="5362884" y="5021923"/>
          <a:ext cx="520662" cy="1012452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0.16003</cdr:x>
      <cdr:y>0.12853</cdr:y>
    </cdr:from>
    <cdr:to>
      <cdr:x>0.21225</cdr:x>
      <cdr:y>0.85884</cdr:y>
    </cdr:to>
    <cdr:sp macro="" textlink="">
      <cdr:nvSpPr>
        <cdr:cNvPr id="8" name="Левая фигурная скобка 7"/>
        <cdr:cNvSpPr/>
      </cdr:nvSpPr>
      <cdr:spPr>
        <a:xfrm xmlns:a="http://schemas.openxmlformats.org/drawingml/2006/main">
          <a:off x="2251246" y="1178569"/>
          <a:ext cx="734520" cy="669674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D5419-7511-49A9-8115-83C1505B480A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AFBC-C9FA-4578-9E11-CCFEE56342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183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196" cy="340085"/>
          </a:xfrm>
          <a:prstGeom prst="rect">
            <a:avLst/>
          </a:prstGeom>
        </p:spPr>
        <p:txBody>
          <a:bodyPr vert="horz" lIns="59247" tIns="29624" rIns="59247" bIns="29624" rtlCol="0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315" y="1"/>
            <a:ext cx="4302238" cy="340085"/>
          </a:xfrm>
          <a:prstGeom prst="rect">
            <a:avLst/>
          </a:prstGeom>
        </p:spPr>
        <p:txBody>
          <a:bodyPr vert="horz" lIns="59247" tIns="29624" rIns="59247" bIns="29624" rtlCol="0"/>
          <a:lstStyle>
            <a:lvl1pPr algn="r">
              <a:defRPr sz="800"/>
            </a:lvl1pPr>
          </a:lstStyle>
          <a:p>
            <a:fld id="{7E8BBDD1-57BB-4BF7-BB69-E1CA1814E6DB}" type="datetimeFigureOut">
              <a:rPr lang="ru-RU" smtClean="0"/>
              <a:pPr/>
              <a:t>20.02.2020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509588"/>
            <a:ext cx="36020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9247" tIns="29624" rIns="59247" bIns="2962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9300"/>
            <a:ext cx="7941310" cy="3058753"/>
          </a:xfrm>
          <a:prstGeom prst="rect">
            <a:avLst/>
          </a:prstGeom>
        </p:spPr>
        <p:txBody>
          <a:bodyPr vert="horz" lIns="59247" tIns="29624" rIns="59247" bIns="296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581"/>
            <a:ext cx="4301196" cy="340085"/>
          </a:xfrm>
          <a:prstGeom prst="rect">
            <a:avLst/>
          </a:prstGeom>
        </p:spPr>
        <p:txBody>
          <a:bodyPr vert="horz" lIns="59247" tIns="29624" rIns="59247" bIns="29624" rtlCol="0" anchor="b"/>
          <a:lstStyle>
            <a:lvl1pPr algn="l">
              <a:defRPr sz="8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315" y="6456581"/>
            <a:ext cx="4302238" cy="340085"/>
          </a:xfrm>
          <a:prstGeom prst="rect">
            <a:avLst/>
          </a:prstGeom>
        </p:spPr>
        <p:txBody>
          <a:bodyPr vert="horz" lIns="59247" tIns="29624" rIns="59247" bIns="29624" rtlCol="0" anchor="b"/>
          <a:lstStyle>
            <a:lvl1pPr algn="r">
              <a:defRPr sz="800"/>
            </a:lvl1pPr>
          </a:lstStyle>
          <a:p>
            <a:fld id="{C819CC18-590B-4E62-A382-B14AA0AFD5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132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CC18-590B-4E62-A382-B14AA0AFD53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9CC18-590B-4E62-A382-B14AA0AFD53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A8F51-339F-4A9A-A567-7A844C9C058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01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3998" y="3314954"/>
            <a:ext cx="12851987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7997" y="5988304"/>
            <a:ext cx="10583989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2F6E-AB5F-4CA8-83E4-F4CC84313394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FB445-C6A0-44A3-9A75-B8883A39F9FF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5999" y="2459482"/>
            <a:ext cx="6577193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6792" y="2459482"/>
            <a:ext cx="6577193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225A5-1D53-446C-A2A4-DE8E8C5C9C0A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F454B-26E1-4751-8850-EF189E8923A7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A66C-F0E1-4120-B3C2-80470B4265A3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475" y="3321886"/>
            <a:ext cx="12846050" cy="276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6950" y="6059593"/>
            <a:ext cx="1057910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999" y="9944862"/>
            <a:ext cx="3477596" cy="276999"/>
          </a:xfrm>
        </p:spPr>
        <p:txBody>
          <a:bodyPr/>
          <a:lstStyle/>
          <a:p>
            <a:fld id="{4406F429-BB84-4CBB-82F2-33BA3A7F207D}" type="datetime1">
              <a:rPr lang="en-US" smtClean="0"/>
              <a:pPr/>
              <a:t>2/20/2020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40794" y="9944862"/>
            <a:ext cx="4838395" cy="2769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886389" y="9944862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31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999" y="427735"/>
            <a:ext cx="13607986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999" y="2459482"/>
            <a:ext cx="13607986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0794" y="9944862"/>
            <a:ext cx="48383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5999" y="9944862"/>
            <a:ext cx="347759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EFFEE-88F6-4168-ABEE-6D780BBDE869}" type="datetime1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86389" y="9944862"/>
            <a:ext cx="3477596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chart" Target="../charts/chart17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13"/>
          <p:cNvSpPr/>
          <p:nvPr/>
        </p:nvSpPr>
        <p:spPr>
          <a:xfrm>
            <a:off x="225807" y="270813"/>
            <a:ext cx="755091" cy="755091"/>
          </a:xfrm>
          <a:custGeom>
            <a:avLst/>
            <a:gdLst/>
            <a:ahLst/>
            <a:cxnLst/>
            <a:rect l="l" t="t" r="r" b="b"/>
            <a:pathLst>
              <a:path w="755091" h="755091">
                <a:moveTo>
                  <a:pt x="377545" y="0"/>
                </a:moveTo>
                <a:lnTo>
                  <a:pt x="316306" y="4941"/>
                </a:lnTo>
                <a:lnTo>
                  <a:pt x="258213" y="19247"/>
                </a:lnTo>
                <a:lnTo>
                  <a:pt x="204043" y="42141"/>
                </a:lnTo>
                <a:lnTo>
                  <a:pt x="154573" y="72845"/>
                </a:lnTo>
                <a:lnTo>
                  <a:pt x="110582" y="110582"/>
                </a:lnTo>
                <a:lnTo>
                  <a:pt x="72845" y="154573"/>
                </a:lnTo>
                <a:lnTo>
                  <a:pt x="42141" y="204043"/>
                </a:lnTo>
                <a:lnTo>
                  <a:pt x="19247" y="258213"/>
                </a:lnTo>
                <a:lnTo>
                  <a:pt x="4941" y="316306"/>
                </a:lnTo>
                <a:lnTo>
                  <a:pt x="0" y="377545"/>
                </a:lnTo>
                <a:lnTo>
                  <a:pt x="1251" y="408509"/>
                </a:lnTo>
                <a:lnTo>
                  <a:pt x="10972" y="468272"/>
                </a:lnTo>
                <a:lnTo>
                  <a:pt x="29669" y="524501"/>
                </a:lnTo>
                <a:lnTo>
                  <a:pt x="56565" y="576418"/>
                </a:lnTo>
                <a:lnTo>
                  <a:pt x="90883" y="623246"/>
                </a:lnTo>
                <a:lnTo>
                  <a:pt x="131844" y="664207"/>
                </a:lnTo>
                <a:lnTo>
                  <a:pt x="178672" y="698525"/>
                </a:lnTo>
                <a:lnTo>
                  <a:pt x="230589" y="725421"/>
                </a:lnTo>
                <a:lnTo>
                  <a:pt x="286818" y="744118"/>
                </a:lnTo>
                <a:lnTo>
                  <a:pt x="346581" y="753839"/>
                </a:lnTo>
                <a:lnTo>
                  <a:pt x="377545" y="755091"/>
                </a:lnTo>
                <a:lnTo>
                  <a:pt x="408509" y="753839"/>
                </a:lnTo>
                <a:lnTo>
                  <a:pt x="468272" y="744118"/>
                </a:lnTo>
                <a:lnTo>
                  <a:pt x="524501" y="725421"/>
                </a:lnTo>
                <a:lnTo>
                  <a:pt x="576418" y="698525"/>
                </a:lnTo>
                <a:lnTo>
                  <a:pt x="623246" y="664207"/>
                </a:lnTo>
                <a:lnTo>
                  <a:pt x="664207" y="623246"/>
                </a:lnTo>
                <a:lnTo>
                  <a:pt x="698525" y="576418"/>
                </a:lnTo>
                <a:lnTo>
                  <a:pt x="725421" y="524501"/>
                </a:lnTo>
                <a:lnTo>
                  <a:pt x="744118" y="468272"/>
                </a:lnTo>
                <a:lnTo>
                  <a:pt x="753839" y="408509"/>
                </a:lnTo>
                <a:lnTo>
                  <a:pt x="755091" y="377545"/>
                </a:lnTo>
                <a:lnTo>
                  <a:pt x="753839" y="346581"/>
                </a:lnTo>
                <a:lnTo>
                  <a:pt x="744118" y="286818"/>
                </a:lnTo>
                <a:lnTo>
                  <a:pt x="725421" y="230589"/>
                </a:lnTo>
                <a:lnTo>
                  <a:pt x="698525" y="178672"/>
                </a:lnTo>
                <a:lnTo>
                  <a:pt x="664207" y="131844"/>
                </a:lnTo>
                <a:lnTo>
                  <a:pt x="623246" y="90883"/>
                </a:lnTo>
                <a:lnTo>
                  <a:pt x="576418" y="56565"/>
                </a:lnTo>
                <a:lnTo>
                  <a:pt x="524501" y="29669"/>
                </a:lnTo>
                <a:lnTo>
                  <a:pt x="468272" y="10972"/>
                </a:lnTo>
                <a:lnTo>
                  <a:pt x="408509" y="1251"/>
                </a:lnTo>
                <a:lnTo>
                  <a:pt x="37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312" y="3441700"/>
            <a:ext cx="13810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Georgia" pitchFamily="18" charset="0"/>
                <a:cs typeface="Arial" pitchFamily="34" charset="0"/>
              </a:rPr>
              <a:t>Итоги работы Министерства труда и социальной защиты населения Забайкальского края в 2019 году, перспективные планы организации деятельности на 2020 год</a:t>
            </a:r>
            <a:endParaRPr lang="ru-RU" sz="3600" dirty="0">
              <a:solidFill>
                <a:schemeClr val="tx2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3600" dirty="0">
              <a:solidFill>
                <a:schemeClr val="tx2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2300" y="7763069"/>
            <a:ext cx="10124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Georgia" pitchFamily="18" charset="0"/>
              </a:rPr>
              <a:t>Щеглова Инна Сергеевна – </a:t>
            </a:r>
          </a:p>
          <a:p>
            <a:pPr algn="r"/>
            <a:r>
              <a:rPr lang="ru-RU" sz="2800" b="1" dirty="0" smtClean="0">
                <a:latin typeface="Georgia" pitchFamily="18" charset="0"/>
              </a:rPr>
              <a:t>министр труда и социальной защиты населения </a:t>
            </a:r>
          </a:p>
          <a:p>
            <a:pPr algn="r"/>
            <a:r>
              <a:rPr lang="ru-RU" sz="2800" b="1" dirty="0" smtClean="0">
                <a:latin typeface="Georgia" pitchFamily="18" charset="0"/>
              </a:rPr>
              <a:t>Забайкальского края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0" name="Рисунок 34" descr="logo_minsoc_no_f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67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0" y="7002884"/>
            <a:ext cx="3062210" cy="764449"/>
          </a:xfrm>
          <a:prstGeom prst="rect">
            <a:avLst/>
          </a:prstGeom>
          <a:noFill/>
        </p:spPr>
        <p:txBody>
          <a:bodyPr wrap="square" lIns="147456" tIns="73728" rIns="147456" bIns="73728"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Заключено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11 610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трудовых договоров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9876" y="1674292"/>
            <a:ext cx="11644394" cy="887560"/>
          </a:xfrm>
          <a:prstGeom prst="rect">
            <a:avLst/>
          </a:prstGeom>
        </p:spPr>
        <p:txBody>
          <a:bodyPr wrap="square" lIns="147456" tIns="73728" rIns="147456" bIns="73728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Доля населения с доходами ниже прожиточного минимума в общей численности населения, 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98782" y="6061080"/>
            <a:ext cx="11644394" cy="725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Предоставлено социальных выплат с учетом адресности и индивидуальной нуждаемости на сумму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6,8 млрд. руб.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64012" y="7002884"/>
            <a:ext cx="11679164" cy="79208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неформальной занятости. Выявлено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774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осуществлявших трудовую деятельность по трудовым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договорам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1219796" y="853168"/>
            <a:ext cx="1405735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200" b="1" i="0" u="none" strike="noStrike" kern="1200" cap="none" spc="-14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200" b="1" spc="-14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2200" b="1" i="0" u="none" strike="noStrike" kern="1200" cap="none" spc="-14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2200" b="1" i="0" u="none" strike="noStrike" kern="1200" cap="none" spc="-14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СНИЖЕНИЕ</a:t>
            </a:r>
            <a:r>
              <a:rPr kumimoji="0" lang="ru-RU" sz="2200" b="1" i="0" u="none" strike="noStrike" kern="1200" cap="none" spc="-14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ЧИСЛЕННОСТИ НАСЕЛЕНИЯ С ДОХОДАМИ НИЖЕ </a:t>
            </a:r>
          </a:p>
          <a:p>
            <a:pPr marL="12700"/>
            <a:r>
              <a:rPr lang="ru-RU" sz="2200" b="1" spc="-14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200" b="1" i="0" u="none" strike="noStrike" kern="1200" cap="none" spc="-14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ПРОЖИТОЧНОГО  МИНИМУМА</a:t>
            </a:r>
            <a:endParaRPr kumimoji="0" lang="ru-RU" sz="2200" b="1" i="0" u="none" strike="noStrike" kern="1200" cap="none" spc="-14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4"/>
          <p:cNvSpPr/>
          <p:nvPr/>
        </p:nvSpPr>
        <p:spPr>
          <a:xfrm>
            <a:off x="7805013" y="703230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cs typeface="Arial"/>
              </a:defRPr>
            </a:lvl1pPr>
          </a:lstStyle>
          <a:p>
            <a:r>
              <a:rPr lang="ru-RU" dirty="0"/>
              <a:t>ЦЕЛЬ: СОХРАНЕНИЕ ТРУДОВЫХ РЕСУРСОВ</a:t>
            </a:r>
          </a:p>
        </p:txBody>
      </p:sp>
      <p:grpSp>
        <p:nvGrpSpPr>
          <p:cNvPr id="2" name="Группа 97"/>
          <p:cNvGrpSpPr/>
          <p:nvPr/>
        </p:nvGrpSpPr>
        <p:grpSpPr>
          <a:xfrm>
            <a:off x="341262" y="-1"/>
            <a:ext cx="6966736" cy="1060421"/>
            <a:chOff x="341262" y="-1"/>
            <a:chExt cx="6966736" cy="1060421"/>
          </a:xfrm>
        </p:grpSpPr>
        <p:sp>
          <p:nvSpPr>
            <p:cNvPr id="65" name="object 15"/>
            <p:cNvSpPr/>
            <p:nvPr/>
          </p:nvSpPr>
          <p:spPr>
            <a:xfrm>
              <a:off x="1119200" y="703230"/>
              <a:ext cx="6188798" cy="0"/>
            </a:xfrm>
            <a:custGeom>
              <a:avLst/>
              <a:gdLst/>
              <a:ahLst/>
              <a:cxnLst/>
              <a:rect l="l" t="t" r="r" b="b"/>
              <a:pathLst>
                <a:path w="6188798">
                  <a:moveTo>
                    <a:pt x="0" y="0"/>
                  </a:moveTo>
                  <a:lnTo>
                    <a:pt x="6188798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4" name="Группа 75"/>
            <p:cNvGrpSpPr/>
            <p:nvPr/>
          </p:nvGrpSpPr>
          <p:grpSpPr>
            <a:xfrm>
              <a:off x="341262" y="274602"/>
              <a:ext cx="785818" cy="785818"/>
              <a:chOff x="10985524" y="7989906"/>
              <a:chExt cx="1214446" cy="1214446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3986" y="8197870"/>
                <a:ext cx="793108" cy="863606"/>
              </a:xfrm>
              <a:prstGeom prst="rect">
                <a:avLst/>
              </a:prstGeom>
            </p:spPr>
          </p:pic>
          <p:sp>
            <p:nvSpPr>
              <p:cNvPr id="75" name="Овал 74"/>
              <p:cNvSpPr/>
              <p:nvPr/>
            </p:nvSpPr>
            <p:spPr>
              <a:xfrm>
                <a:off x="10985524" y="7989906"/>
                <a:ext cx="1214446" cy="1214446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7" name="Прямая соединительная линия 86"/>
            <p:cNvCxnSpPr/>
            <p:nvPr/>
          </p:nvCxnSpPr>
          <p:spPr>
            <a:xfrm rot="16200000" flipH="1">
              <a:off x="614739" y="134512"/>
              <a:ext cx="269027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3198782" y="4626620"/>
            <a:ext cx="11644394" cy="122413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социальная помощь на основании социального контракта 374 – на развитие подсобного хозяйства, 14 – активный поиск работы, 41 – на ремонт жилья, 8 – на медицинское лечение, в том числе алкогольной и наркотической зависимости, 34 – иные мероприятия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626620"/>
            <a:ext cx="3062210" cy="1226114"/>
          </a:xfrm>
          <a:prstGeom prst="rect">
            <a:avLst/>
          </a:prstGeom>
          <a:noFill/>
        </p:spPr>
        <p:txBody>
          <a:bodyPr wrap="square" lIns="147456" tIns="73728" rIns="147456" bIns="73728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471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оказана социальная помощь  на общую сумму </a:t>
            </a: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12,1 млн. руб.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994772"/>
            <a:ext cx="3148785" cy="956809"/>
          </a:xfrm>
          <a:prstGeom prst="rect">
            <a:avLst/>
          </a:prstGeom>
          <a:noFill/>
        </p:spPr>
        <p:txBody>
          <a:bodyPr wrap="square" lIns="147456" tIns="73728" rIns="147456" bIns="73728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 тыс. человек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получили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социальные выплаты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V:\Home\%D0%9E%D1%82%D0%B4%D0%B5%D0%BB %D1%82%D1%80%D1%83%D0%B4%D0%BE%D0%B2%D1%8B%D1%85 %D1%80%D0%B5%D1%81%D1%83%D1%80%D1%81%D0%BE%D0%B2\!!! %D0%9A %D0%94%D0%BE%D0%BA%D0%BB%D0%B0%D0%B4%D1%83 %D0%A4%D0%B5%D0%B4%D0%BE%D1%82%D0%BE%D0%B2%D0%B0\%D0%98%D0%A2%D0%9E%D0%93 2019\%D0%9F%D1%80%D0%B5%D0%B7%D0%B5%D0%BD%D1%82%D0%B0%D1%86%D0%B8%D1%8F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8" name="AutoShape 4" descr="V:\Home\%D0%9E%D1%82%D0%B4%D0%B5%D0%BB %D1%82%D1%80%D1%83%D0%B4%D0%BE%D0%B2%D1%8B%D1%85 %D1%80%D0%B5%D1%81%D1%83%D1%80%D1%81%D0%BE%D0%B2\!!! %D0%9A %D0%94%D0%BE%D0%BA%D0%BB%D0%B0%D0%B4%D1%83 %D0%A4%D0%B5%D0%B4%D0%BE%D1%82%D0%BE%D0%B2%D0%B0\%D0%98%D0%A2%D0%9E%D0%93 2019\%D0%9F%D1%80%D0%B5%D0%B7%D0%B5%D0%BD%D1%82%D0%B0%D1%86%D0%B8%D1%8F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859756" y="2106340"/>
          <a:ext cx="1368152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3164012" y="8010996"/>
            <a:ext cx="1167916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планируется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48 971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рабочего места, в том числе в рамках реализуемых инвестиционных проектов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24 252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рабочих места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7938988"/>
            <a:ext cx="3062210" cy="956809"/>
          </a:xfrm>
          <a:prstGeom prst="rect">
            <a:avLst/>
          </a:prstGeom>
          <a:noFill/>
        </p:spPr>
        <p:txBody>
          <a:bodyPr wrap="square" lIns="147456" tIns="73728" rIns="147456" bIns="73728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около </a:t>
            </a: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49 тыс. </a:t>
            </a:r>
          </a:p>
          <a:p>
            <a:pPr algn="ctr">
              <a:lnSpc>
                <a:spcPts val="21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рабочих мест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bject 4"/>
          <p:cNvSpPr/>
          <p:nvPr/>
        </p:nvSpPr>
        <p:spPr>
          <a:xfrm>
            <a:off x="211684" y="9102149"/>
            <a:ext cx="13681520" cy="276999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28575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211684" y="9207256"/>
            <a:ext cx="14901316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>
            <a:defPPr>
              <a:defRPr lang="ru-RU"/>
            </a:defPPr>
            <a:lvl1pPr marL="342900" indent="-342900" algn="just">
              <a:buFont typeface="Wingdings" panose="05000000000000000000" pitchFamily="2" charset="2"/>
              <a:buChar char="ü"/>
              <a:defRPr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стимулирование занятости граждан, активизация их трудоустройства, в том числе на  высокопроизводительные  рабочие места;</a:t>
            </a:r>
          </a:p>
          <a:p>
            <a:r>
              <a:rPr lang="ru-RU" dirty="0" smtClean="0"/>
              <a:t>выявление </a:t>
            </a:r>
            <a:r>
              <a:rPr lang="ru-RU" dirty="0"/>
              <a:t>«теневой» занятости, в том числе с применением наиболее  эффективных  механизмов  (мониторинга объемов  </a:t>
            </a:r>
          </a:p>
          <a:p>
            <a:r>
              <a:rPr lang="ru-RU" dirty="0" smtClean="0"/>
              <a:t>производства </a:t>
            </a:r>
            <a:r>
              <a:rPr lang="ru-RU" dirty="0"/>
              <a:t>(выработки) с  заявленной численностью работников  в лесной отрасли, сельском хозяйстве, пассажирских перевозках, торговле).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99838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2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786165" y="3186460"/>
            <a:ext cx="7180511" cy="2664296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marL="457200" indent="-457200" algn="just" font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ежегодная Единая неделя профориентации</a:t>
            </a:r>
          </a:p>
          <a:p>
            <a:pPr marL="457200" indent="-457200" algn="just" font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выставка-ярмарка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«Абитуриенту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 font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 «Неделя без турникетов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457200" indent="-457200" algn="just" font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профориентации «Начни трудовую биографию с Арктики и Дальнего Востока»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ctr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летних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каникул в Забайкальском крае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профориентационная акция «Большая перемена», реализуемая в загородных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лагерях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941" y="6930876"/>
            <a:ext cx="5112568" cy="136815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Краевой конкурс среди учащихся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организаций Забайкальского края «Трудовые династии земли Забайкальской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15941" y="5922764"/>
            <a:ext cx="5112568" cy="93610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этап Всероссийского конкурса профессионального мастерства «Лучший по профессии»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7" y="1991232"/>
            <a:ext cx="6875961" cy="393153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/>
            </a:extLst>
          </p:cNvPr>
          <p:cNvSpPr txBox="1"/>
          <p:nvPr/>
        </p:nvSpPr>
        <p:spPr>
          <a:xfrm>
            <a:off x="-658332" y="1473032"/>
            <a:ext cx="9056698" cy="518200"/>
          </a:xfrm>
          <a:prstGeom prst="rect">
            <a:avLst/>
          </a:prstGeom>
          <a:noFill/>
        </p:spPr>
        <p:txBody>
          <a:bodyPr wrap="square" lIns="147429" tIns="73714" rIns="147429" bIns="73714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Прогноз потребности в кадрах на 2020 – 2026 годы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668" y="6390816"/>
            <a:ext cx="2271297" cy="129614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Популяризация рабочих профессий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269956" y="903690"/>
            <a:ext cx="1405735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200" b="1" i="0" u="none" strike="noStrike" kern="1200" cap="none" spc="-14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МИНИМИЗАЦИЯ ДИСБАЛАНСА СПРОСА И ПРЕДЛОЖЕНИЯ НА РЫНКЕ ТРУДА</a:t>
            </a:r>
            <a:endParaRPr kumimoji="0" lang="ru-RU" sz="2200" b="1" i="0" u="none" strike="noStrike" kern="1200" cap="none" spc="-14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4"/>
          <p:cNvSpPr/>
          <p:nvPr/>
        </p:nvSpPr>
        <p:spPr>
          <a:xfrm>
            <a:off x="7805013" y="703230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normalizeH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cs typeface="Arial"/>
              </a:defRPr>
            </a:lvl1pPr>
          </a:lstStyle>
          <a:p>
            <a:r>
              <a:rPr lang="ru-RU" dirty="0"/>
              <a:t>ЦЕЛЬ: СОХРАНЕНИЕ ТРУДОВЫХ РЕСУРСОВ</a:t>
            </a:r>
          </a:p>
        </p:txBody>
      </p:sp>
      <p:grpSp>
        <p:nvGrpSpPr>
          <p:cNvPr id="2" name="Группа 41"/>
          <p:cNvGrpSpPr/>
          <p:nvPr/>
        </p:nvGrpSpPr>
        <p:grpSpPr>
          <a:xfrm>
            <a:off x="341262" y="-1"/>
            <a:ext cx="6966736" cy="1060421"/>
            <a:chOff x="341262" y="-1"/>
            <a:chExt cx="6966736" cy="1060421"/>
          </a:xfrm>
        </p:grpSpPr>
        <p:sp>
          <p:nvSpPr>
            <p:cNvPr id="43" name="object 15"/>
            <p:cNvSpPr/>
            <p:nvPr/>
          </p:nvSpPr>
          <p:spPr>
            <a:xfrm>
              <a:off x="1119200" y="703230"/>
              <a:ext cx="6188798" cy="0"/>
            </a:xfrm>
            <a:custGeom>
              <a:avLst/>
              <a:gdLst/>
              <a:ahLst/>
              <a:cxnLst/>
              <a:rect l="l" t="t" r="r" b="b"/>
              <a:pathLst>
                <a:path w="6188798">
                  <a:moveTo>
                    <a:pt x="0" y="0"/>
                  </a:moveTo>
                  <a:lnTo>
                    <a:pt x="6188798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3" name="Группа 75"/>
            <p:cNvGrpSpPr/>
            <p:nvPr/>
          </p:nvGrpSpPr>
          <p:grpSpPr>
            <a:xfrm>
              <a:off x="341271" y="274602"/>
              <a:ext cx="785819" cy="785818"/>
              <a:chOff x="10985524" y="7989906"/>
              <a:chExt cx="1214446" cy="1214446"/>
            </a:xfrm>
          </p:grpSpPr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3986" y="8197870"/>
                <a:ext cx="793108" cy="863606"/>
              </a:xfrm>
              <a:prstGeom prst="rect">
                <a:avLst/>
              </a:prstGeom>
            </p:spPr>
          </p:pic>
          <p:sp>
            <p:nvSpPr>
              <p:cNvPr id="47" name="Овал 46"/>
              <p:cNvSpPr/>
              <p:nvPr/>
            </p:nvSpPr>
            <p:spPr>
              <a:xfrm>
                <a:off x="10985524" y="7989906"/>
                <a:ext cx="1214446" cy="1214446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45" name="Прямая соединительная линия 44"/>
            <p:cNvCxnSpPr/>
            <p:nvPr/>
          </p:nvCxnSpPr>
          <p:spPr>
            <a:xfrm rot="16200000" flipH="1">
              <a:off x="614739" y="134512"/>
              <a:ext cx="269027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7805014" y="6066780"/>
            <a:ext cx="7161661" cy="2232248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 обучение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2 097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человек: </a:t>
            </a:r>
          </a:p>
          <a:p>
            <a:pPr marL="342900" indent="-342900" algn="ctr">
              <a:buFontTx/>
              <a:buChar char="-"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960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безработных граждан;</a:t>
            </a:r>
          </a:p>
          <a:p>
            <a:pPr marL="342900" indent="-342900" algn="ctr">
              <a:buFontTx/>
              <a:buChar char="-"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женщин в период отпуска по уходу за ребенком в возрасте до 3-х лет;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гражданина пенсионного возраста;</a:t>
            </a:r>
          </a:p>
          <a:p>
            <a:pPr algn="ctr"/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957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предпенсионного возраста.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05013" y="1386260"/>
            <a:ext cx="7161663" cy="755606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2019 году оказано более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26,6 тыс. услуг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профессиональной ориентации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70814" y="2322364"/>
            <a:ext cx="7180512" cy="62369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 font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 Краевой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профессиональной ориентации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4"/>
          <p:cNvSpPr/>
          <p:nvPr/>
        </p:nvSpPr>
        <p:spPr>
          <a:xfrm>
            <a:off x="211684" y="8814117"/>
            <a:ext cx="13681520" cy="276999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28575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11684" y="8947100"/>
            <a:ext cx="14689632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>
            <a:defPPr>
              <a:defRPr lang="ru-RU"/>
            </a:defPPr>
            <a:lvl1pPr marL="342900" indent="-342900" algn="just">
              <a:buFont typeface="Wingdings" panose="05000000000000000000" pitchFamily="2" charset="2"/>
              <a:buChar char="ü"/>
              <a:defRPr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выделение </a:t>
            </a:r>
            <a:r>
              <a:rPr lang="ru-RU" dirty="0"/>
              <a:t>Краевого центра профессиональной ориентации населения в самостоятельную структуру в целях совершенствования </a:t>
            </a:r>
          </a:p>
          <a:p>
            <a:pPr marL="0" indent="0">
              <a:buNone/>
            </a:pPr>
            <a:r>
              <a:rPr lang="ru-RU" dirty="0" smtClean="0"/>
              <a:t>      системы </a:t>
            </a:r>
            <a:r>
              <a:rPr lang="ru-RU" dirty="0"/>
              <a:t>профессиональной ориентации различных категорий граждан; </a:t>
            </a:r>
          </a:p>
          <a:p>
            <a:r>
              <a:rPr lang="ru-RU" dirty="0"/>
              <a:t> сопровождение работодателей региона в вопросах подбора персонала и обеспечения трудовыми ресурсами.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11342714" y="274602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8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4"/>
          <p:cNvSpPr/>
          <p:nvPr/>
        </p:nvSpPr>
        <p:spPr>
          <a:xfrm>
            <a:off x="7811998" y="774668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2" name="object 15"/>
          <p:cNvSpPr/>
          <p:nvPr/>
        </p:nvSpPr>
        <p:spPr>
          <a:xfrm flipV="1">
            <a:off x="984204" y="488916"/>
            <a:ext cx="6286544" cy="276999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91804" y="36004"/>
            <a:ext cx="135732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kumimoji="0" lang="ru-R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cs typeface="Arial"/>
              </a:rPr>
              <a:t>ЦЕЛЬ: </a:t>
            </a:r>
            <a:r>
              <a:rPr kumimoji="0" lang="ru-RU" sz="2400" b="1" i="0" u="none" strike="noStrike" kern="1200" cap="none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cs typeface="Arial"/>
              </a:rPr>
              <a:t> ОБЕСПЕЧЕНИЕ ДОСТУПНОСТИ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/>
              </a:rPr>
              <a:t>СОЦИАЛЬНЫХ УСЛУГ ДЛЯ </a:t>
            </a:r>
          </a:p>
          <a:p>
            <a:pPr marL="12700"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Arial"/>
              </a:rPr>
              <a:t>                     ГРАЖДАН ПОЖИЛОГО ВОЗРАСТА И ИНВАЛИДОВ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Arial"/>
            </a:endParaRPr>
          </a:p>
        </p:txBody>
      </p:sp>
      <p:sp>
        <p:nvSpPr>
          <p:cNvPr id="32" name="object 12"/>
          <p:cNvSpPr/>
          <p:nvPr/>
        </p:nvSpPr>
        <p:spPr>
          <a:xfrm flipH="1">
            <a:off x="627015" y="0"/>
            <a:ext cx="97156" cy="276999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2" name="Группа 41"/>
          <p:cNvGrpSpPr/>
          <p:nvPr/>
        </p:nvGrpSpPr>
        <p:grpSpPr>
          <a:xfrm>
            <a:off x="269824" y="274602"/>
            <a:ext cx="1000132" cy="785818"/>
            <a:chOff x="12128532" y="8918600"/>
            <a:chExt cx="1119271" cy="857256"/>
          </a:xfrm>
        </p:grpSpPr>
        <p:pic>
          <p:nvPicPr>
            <p:cNvPr id="43" name="Picture 2" descr="C:\Users\ministr-tszn\Desktop\5796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8532" y="9027898"/>
              <a:ext cx="1119271" cy="60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Овал 43"/>
            <p:cNvSpPr/>
            <p:nvPr/>
          </p:nvSpPr>
          <p:spPr>
            <a:xfrm>
              <a:off x="12199970" y="8918600"/>
              <a:ext cx="928694" cy="85725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219796" y="917544"/>
            <a:ext cx="1371609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 </a:t>
            </a:r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СТАЦИОНАРНОЕ, ПОЛУСТАЦИОНАРНОЕ И СОЦИАЛЬНОЕ  </a:t>
            </a:r>
          </a:p>
          <a:p>
            <a:pPr marL="12700"/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ОБСЛУЖИВАНИЕ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ГРАЖДАН ПОЖИЛОГО ВОЗРАСТА И ИНВАЛИДОВ</a:t>
            </a:r>
            <a:endParaRPr kumimoji="0" lang="ru-RU" sz="22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12381"/>
              </p:ext>
            </p:extLst>
          </p:nvPr>
        </p:nvGraphicFramePr>
        <p:xfrm>
          <a:off x="0" y="2489180"/>
          <a:ext cx="862807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555972" y="1989114"/>
            <a:ext cx="5000660" cy="71438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2268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пожилого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80 583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9841" y="6199355"/>
            <a:ext cx="8413756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t"/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Социальное обслуживание на дому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7668" y="6852028"/>
            <a:ext cx="8413756" cy="130982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t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ГУСО  функционирует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отделений социального обслуживания на дому, 3 отделения дневного пребывания,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отделения срочного социального обслуживания 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НКО- Борзинский, Читинский,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Шелопугинский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Железнодорожный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38" y="8244037"/>
            <a:ext cx="8413756" cy="541091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услуги на дому предоставляют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880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1438" y="8875092"/>
            <a:ext cx="8413756" cy="75009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участковых специалистов по социальной работе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 охват составляет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75%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населенных пунктов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70946" y="1846238"/>
            <a:ext cx="6193438" cy="6429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Стационарное социальное обслуживание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8770946" y="3906540"/>
            <a:ext cx="6215106" cy="70982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Круглосуточно проживают: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2923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пожилого возраста и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инвалидов.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770946" y="2560618"/>
            <a:ext cx="6215106" cy="1201906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ГУСО, из них 6 - ПНДИ, 2 – пансионата, 1 ДИ общего типа, 1-ДДИ, 2- специальных ДИ, 1- социальный приют, 9 - стационарные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770946" y="4698628"/>
            <a:ext cx="6215106" cy="1080120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районах края организовано предоставление услуги «Передышка» для семей, имеющих ГПВ и инвалидов. Воспользовались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70946" y="6525428"/>
            <a:ext cx="6215106" cy="981512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 ухода» для обучения родственников обслуживания ГПВ и инвалидов. Обучено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2097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человек.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770946" y="5879068"/>
            <a:ext cx="6215106" cy="5654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Стационарозамещающие технологии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760112" y="7603079"/>
            <a:ext cx="6215106" cy="767958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районах создана служба сиделок. На обслуживании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 семей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770946" y="8514583"/>
            <a:ext cx="6215106" cy="467958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приемных семьях </a:t>
            </a:r>
            <a:r>
              <a:rPr lang="ru-R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131 </a:t>
            </a:r>
            <a:r>
              <a:rPr lang="ru-RU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11414152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7" name="object 4"/>
          <p:cNvSpPr/>
          <p:nvPr/>
        </p:nvSpPr>
        <p:spPr>
          <a:xfrm>
            <a:off x="99841" y="9739188"/>
            <a:ext cx="13681520" cy="276999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28575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11684" y="9634661"/>
            <a:ext cx="14689632" cy="968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>
            <a:defPPr>
              <a:defRPr lang="ru-RU"/>
            </a:defPPr>
            <a:lvl1pPr marL="342900" indent="-342900" algn="just">
              <a:buFont typeface="Wingdings" panose="05000000000000000000" pitchFamily="2" charset="2"/>
              <a:buChar char="ü"/>
              <a:defRPr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Проведение инвентаризации оказываемых услуг с учетом степени тяжести здоровья граждан, находящихся на обслуживании, с целью определение перечня необходимых услуг и количества персонала для их предоставления.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4"/>
          <p:cNvSpPr/>
          <p:nvPr/>
        </p:nvSpPr>
        <p:spPr>
          <a:xfrm>
            <a:off x="7811998" y="774668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269956" y="36004"/>
            <a:ext cx="135732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lvl="0">
              <a:defRPr kumimoji="0" sz="2400" b="1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  <a:cs typeface="Arial"/>
              </a:defRPr>
            </a:lvl1pPr>
          </a:lstStyle>
          <a:p>
            <a:r>
              <a:rPr lang="ru-RU" dirty="0"/>
              <a:t>ЦЕЛЬ:  ОБЕСПЕЧЕНИЕ ДОСТУПНОСТИ СОЦИАЛЬНЫХ УСЛУГ ДЛЯ </a:t>
            </a:r>
          </a:p>
          <a:p>
            <a:r>
              <a:rPr lang="ru-RU" dirty="0"/>
              <a:t>                     ГРАЖДАН ПОЖИЛОГО ВОЗРАСТА И ИНВАЛИДОВ</a:t>
            </a:r>
          </a:p>
        </p:txBody>
      </p:sp>
      <p:sp>
        <p:nvSpPr>
          <p:cNvPr id="31" name="object 12"/>
          <p:cNvSpPr/>
          <p:nvPr/>
        </p:nvSpPr>
        <p:spPr>
          <a:xfrm flipH="1">
            <a:off x="627015" y="0"/>
            <a:ext cx="97156" cy="276999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2540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1269956" y="988982"/>
            <a:ext cx="1405735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МЕДИКО-СОЦИАЛЬНАЯ РЕАБИЛИТАЦИЯ ИНВАЛИДОВ</a:t>
            </a:r>
            <a:endParaRPr kumimoji="0" lang="ru-RU" sz="22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5"/>
          <p:cNvSpPr/>
          <p:nvPr/>
        </p:nvSpPr>
        <p:spPr>
          <a:xfrm flipV="1">
            <a:off x="984204" y="488916"/>
            <a:ext cx="6286544" cy="276999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grpSp>
        <p:nvGrpSpPr>
          <p:cNvPr id="2" name="Группа 31"/>
          <p:cNvGrpSpPr/>
          <p:nvPr/>
        </p:nvGrpSpPr>
        <p:grpSpPr>
          <a:xfrm>
            <a:off x="269824" y="274602"/>
            <a:ext cx="1000132" cy="785818"/>
            <a:chOff x="12128532" y="8918600"/>
            <a:chExt cx="1119271" cy="857256"/>
          </a:xfrm>
        </p:grpSpPr>
        <p:pic>
          <p:nvPicPr>
            <p:cNvPr id="33" name="Picture 2" descr="C:\Users\ministr-tszn\Desktop\5796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8532" y="9027898"/>
              <a:ext cx="1119271" cy="605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/>
            <p:cNvSpPr/>
            <p:nvPr/>
          </p:nvSpPr>
          <p:spPr>
            <a:xfrm>
              <a:off x="12199970" y="8918600"/>
              <a:ext cx="928694" cy="85725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</p:grp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771708722"/>
              </p:ext>
            </p:extLst>
          </p:nvPr>
        </p:nvGraphicFramePr>
        <p:xfrm>
          <a:off x="269824" y="1674292"/>
          <a:ext cx="764386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Левая фигурная скобка 31"/>
          <p:cNvSpPr/>
          <p:nvPr/>
        </p:nvSpPr>
        <p:spPr>
          <a:xfrm>
            <a:off x="736260" y="2322364"/>
            <a:ext cx="285752" cy="26432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3022276" y="2322364"/>
            <a:ext cx="285752" cy="264320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128004" y="1631924"/>
            <a:ext cx="6715172" cy="64294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проживает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583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инвалида, из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дети-инвалиды.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28004" y="2423060"/>
            <a:ext cx="6747963" cy="1699503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РЦ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Спасатель» - 70 мест,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РЦ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«Топаз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-30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 на базе КЦСОН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«Орловский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»- 20 мест,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РЦ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Шиванда» - 260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мест,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медико-социальной реабилитации инвалидов «Росток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28004" y="6587936"/>
            <a:ext cx="6715172" cy="214314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 первые в регионе 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группы кратковременного пребывания  для детей-инвалидов;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Воркаут площадка для инвалидов;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Квест «Темнота. Тишина»;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Музыкальная студия и студия звукозаписи для детей с ОВЗ.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128004" y="5373490"/>
            <a:ext cx="6717902" cy="107157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Организовано предоставление услуги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«Передышка» для семей, имеющих детей-инвалидов в рамках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социальных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услуг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дому.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28004" y="4230482"/>
            <a:ext cx="6715172" cy="100013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организовано обучение специалистов по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обслуживанию семей, имеющих детей-инвалидов, на дому.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98386" y="7918468"/>
            <a:ext cx="7786742" cy="64294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Пункты проката ТСР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районах края, воспользовались услугами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8386" y="6132518"/>
            <a:ext cx="7786742" cy="164307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программе «Доступная среда»: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адаптировано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объектов соц.инфраструктуры,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ТСР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сумму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310,0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финансирования в 2019 году 26,03 млн.рублей: из КБ – 11,490 млн.руб.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3560" y="3036744"/>
            <a:ext cx="5555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9588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09576" y="3036744"/>
            <a:ext cx="5555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9853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841" y="9408086"/>
            <a:ext cx="14573352" cy="90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реабилитации: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проведение капитального ремонта трех бассейнов – 10,4 млн.рублей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открытие отделения социально-бытовой адаптации для детей инвалидов и детей-сирот – 5,3 млн.рублей</a:t>
            </a: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11414152" y="274602"/>
            <a:ext cx="3477596" cy="276999"/>
          </a:xfrm>
        </p:spPr>
        <p:txBody>
          <a:bodyPr wrap="square" lIns="0" tIns="0" rIns="0" bIns="0">
            <a:spAutoFit/>
          </a:bodyPr>
          <a:lstStyle/>
          <a:p>
            <a:fld id="{0BFEF520-6F1F-43C4-9EBE-B409F368F977}" type="slidenum">
              <a:rPr lang="ru-RU"/>
              <a:pPr/>
              <a:t>13</a:t>
            </a:fld>
            <a:endParaRPr lang="ru-RU" dirty="0"/>
          </a:p>
        </p:txBody>
      </p:sp>
      <p:sp>
        <p:nvSpPr>
          <p:cNvPr id="26" name="object 4"/>
          <p:cNvSpPr/>
          <p:nvPr/>
        </p:nvSpPr>
        <p:spPr>
          <a:xfrm>
            <a:off x="99841" y="9307140"/>
            <a:ext cx="13681520" cy="276999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28575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99376" y="1274734"/>
            <a:ext cx="7143800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ПРОГРАММЫ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6500" y="6418270"/>
            <a:ext cx="7429552" cy="4286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 «ДЕМОГРАФИЯ»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08577117"/>
              </p:ext>
            </p:extLst>
          </p:nvPr>
        </p:nvGraphicFramePr>
        <p:xfrm>
          <a:off x="355700" y="1417610"/>
          <a:ext cx="7057924" cy="616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04729036"/>
              </p:ext>
            </p:extLst>
          </p:nvPr>
        </p:nvGraphicFramePr>
        <p:xfrm>
          <a:off x="8128004" y="1846238"/>
          <a:ext cx="6858048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7556500" y="6989774"/>
          <a:ext cx="7572428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8128004" y="4632320"/>
          <a:ext cx="6858048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8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19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20" name="Рисунок 34" descr="logo_minsoc_no_fon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8386" y="274602"/>
            <a:ext cx="928694" cy="92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55700" y="8010996"/>
            <a:ext cx="7056784" cy="21878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Увеличение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БА  на 2020 год на </a:t>
            </a:r>
            <a:r>
              <a:rPr lang="ru-RU" sz="200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2543,8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Дополнительные полномочия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выплате РСД на </a:t>
            </a:r>
            <a:r>
              <a:rPr lang="ru-RU" sz="20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1442,8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руб.;  </a:t>
            </a:r>
            <a:endParaRPr lang="ru-RU" sz="20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Новые мероприятия нацпроектов и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объемов софинансирования </a:t>
            </a:r>
            <a:r>
              <a:rPr lang="ru-RU" sz="20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1256,9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руб.; </a:t>
            </a:r>
            <a:endParaRPr lang="ru-RU" sz="20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Индексация </a:t>
            </a:r>
            <a:r>
              <a:rPr lang="ru-RU" sz="20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0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выплат.</a:t>
            </a:r>
            <a:endParaRPr lang="ru-RU" sz="20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24"/>
          <p:cNvSpPr>
            <a:spLocks noGrp="1"/>
          </p:cNvSpPr>
          <p:nvPr>
            <p:ph type="sldNum" sz="quarter" idx="4294967295"/>
          </p:nvPr>
        </p:nvSpPr>
        <p:spPr>
          <a:xfrm>
            <a:off x="11414152" y="274602"/>
            <a:ext cx="3477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fld id="{0BFEF520-6F1F-43C4-9EBE-B409F368F977}" type="slidenum">
              <a:rPr lang="ru-RU">
                <a:solidFill>
                  <a:schemeClr val="bg1">
                    <a:lumMod val="65000"/>
                  </a:schemeClr>
                </a:solidFill>
              </a:rPr>
              <a:pPr algn="r"/>
              <a:t>14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772" y="1156296"/>
            <a:ext cx="133719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ПО ОБЕСПЕЧЕНИЮ ДЕЯТЕЛЬНОСТИ УЧРЕЖДЕНИЙ ЗА 2019 ГОД, ПЛАНОВЫЙ ПЕРИОД 2020 года</a:t>
            </a:r>
          </a:p>
          <a:p>
            <a:endParaRPr lang="ru-RU" sz="1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54623031"/>
              </p:ext>
            </p:extLst>
          </p:nvPr>
        </p:nvGraphicFramePr>
        <p:xfrm>
          <a:off x="1105700" y="2669038"/>
          <a:ext cx="6378792" cy="476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23905151"/>
              </p:ext>
            </p:extLst>
          </p:nvPr>
        </p:nvGraphicFramePr>
        <p:xfrm>
          <a:off x="-220364" y="2322364"/>
          <a:ext cx="7776864" cy="7393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2748562"/>
              </p:ext>
            </p:extLst>
          </p:nvPr>
        </p:nvGraphicFramePr>
        <p:xfrm>
          <a:off x="7101564" y="2106340"/>
          <a:ext cx="8018421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7484492" y="8095580"/>
            <a:ext cx="7393936" cy="2363687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ассигнований на обеспечение деятельности учреждений социального обслуживания и занятости населения на 2020 год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163,8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меньше, чем в 2019 году, в том числе: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уменьшены ассигнования по заработной плате и начислениям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136,2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руб., на ремонт учреждений и приобретение основных средств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93,8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руб., на прочие расходы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руб.;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увеличены ассигнования на коммунальные услуги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34,2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руб., на питание и государственные гарантии детям-сиротам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44,5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21" name="Рисунок 34" descr="logo_minsoc_no_fo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86" y="274602"/>
            <a:ext cx="928694" cy="92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омер слайда 24"/>
          <p:cNvSpPr>
            <a:spLocks noGrp="1"/>
          </p:cNvSpPr>
          <p:nvPr>
            <p:ph type="sldNum" sz="quarter" idx="4294967295"/>
          </p:nvPr>
        </p:nvSpPr>
        <p:spPr>
          <a:xfrm>
            <a:off x="11414152" y="274602"/>
            <a:ext cx="3477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fld id="{0BFEF520-6F1F-43C4-9EBE-B409F368F977}" type="slidenum">
              <a:rPr lang="ru-RU">
                <a:solidFill>
                  <a:schemeClr val="bg1">
                    <a:lumMod val="65000"/>
                  </a:schemeClr>
                </a:solidFill>
              </a:rPr>
              <a:pPr algn="r"/>
              <a:t>15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184" y="950274"/>
            <a:ext cx="13371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государственных учреждений социального обслуживания Забайкальского края в 2019 году</a:t>
            </a:r>
            <a:endParaRPr lang="ru-RU" sz="1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31638194"/>
              </p:ext>
            </p:extLst>
          </p:nvPr>
        </p:nvGraphicFramePr>
        <p:xfrm>
          <a:off x="912766" y="1863875"/>
          <a:ext cx="14060558" cy="859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3862477" y="8774548"/>
            <a:ext cx="2376365" cy="15233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20,2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26423" y="6728733"/>
            <a:ext cx="2304255" cy="17517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Иная приносящая доход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349,3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98532" y="4425706"/>
            <a:ext cx="2304256" cy="1994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в соответствии с 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335,3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16234" y="4564712"/>
            <a:ext cx="4661533" cy="5659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стационарное обслуживание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302,4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16235" y="5422741"/>
            <a:ext cx="2612473" cy="9074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услуги от обслуживания на дому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32,9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27569" y="7574214"/>
            <a:ext cx="3065064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платные услуги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157,8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39599" y="3581811"/>
            <a:ext cx="4921357" cy="8438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субсидии, не связанные с выполнением государственного задания ( целевые)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107,0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23684" y="2820133"/>
            <a:ext cx="4937272" cy="5823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казенных учреждений 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373,1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16234" y="6620647"/>
            <a:ext cx="4489309" cy="8210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продукции подсобного хозяйства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191,5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756425" y="9509219"/>
            <a:ext cx="424847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  <a:p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56425" y="8774548"/>
            <a:ext cx="424847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спонсорская помощь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15,5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32364" y="9098584"/>
            <a:ext cx="407235" cy="8762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3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4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35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36" name="Рисунок 34" descr="logo_minsoc_no_fon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386" y="274602"/>
            <a:ext cx="928694" cy="92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Номер слайда 24"/>
          <p:cNvSpPr>
            <a:spLocks noGrp="1"/>
          </p:cNvSpPr>
          <p:nvPr>
            <p:ph type="sldNum" sz="quarter" idx="4294967295"/>
          </p:nvPr>
        </p:nvSpPr>
        <p:spPr>
          <a:xfrm>
            <a:off x="11414152" y="274602"/>
            <a:ext cx="3477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fld id="{0BFEF520-6F1F-43C4-9EBE-B409F368F977}" type="slidenum">
              <a:rPr lang="ru-RU">
                <a:solidFill>
                  <a:schemeClr val="bg1">
                    <a:lumMod val="65000"/>
                  </a:schemeClr>
                </a:solidFill>
              </a:rPr>
              <a:pPr algn="r"/>
              <a:t>16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8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9" name="Рисунок 34" descr="logo_minsoc_no_f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78537"/>
              </p:ext>
            </p:extLst>
          </p:nvPr>
        </p:nvGraphicFramePr>
        <p:xfrm>
          <a:off x="893703" y="1890316"/>
          <a:ext cx="13220491" cy="7964397"/>
        </p:xfrm>
        <a:graphic>
          <a:graphicData uri="http://schemas.openxmlformats.org/drawingml/2006/table">
            <a:tbl>
              <a:tblPr/>
              <a:tblGrid>
                <a:gridCol w="840820"/>
                <a:gridCol w="8878639"/>
                <a:gridCol w="3501032"/>
              </a:tblGrid>
              <a:tr h="303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ГУСО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Всего на общую сумму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ГАУСО РЦ «Спасатель»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Черновский «Берегиня»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915 732,92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Шилкинский «Сибиряк»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116 000,00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Чернышевский «Дружба»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360 000,00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Первомайский «Родник»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230 500,00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1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Акшинский «Задор»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Могочинский «Журавлёнок»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127 331,90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Новоширокинский «Семья»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425567,00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Карымский «Прометей»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209 000,00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ГАУСО ШРЦ «Топаз»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672906,00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Ингодинский «Милосердие»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146 417,00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Приаргунский «Солнышко»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120 221,00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Улётовский  «Кедр»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259 393,42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Кыринский «Перекрёсток»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147 000,00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Шерловогорский «Аквамарин»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170 000,00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1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Калганский «Улыбка»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Борзинский им. С.Д. Номоконова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528 125,00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Красночикойский «Черёмушки»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95 740,00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Балейский «Маяк»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160 000,00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Маккавеевский «Импульс»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140 000,00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Нерчинский «Гарант»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248 638,83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Сретенский С.Г. Киргизова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793 000,00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Могойтуйский 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Элбэг»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120 300,00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24.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«Ясногорский»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1 113 074,00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ГБСУ СО «Надежда»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182 000,00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Билитуйский «Подросток»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127 000,00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27.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им. В.Н. Подгорбунского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236 346,91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28.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«Орловский»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22 000,00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29.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 «Доверие»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37 000,00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30.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Краснокаменскмй «Доброта»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1 378 761,00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31.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Черновский «Восточный»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130 000,00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32.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ГБУСО «Росток»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5 014 577,00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16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33.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ГУСО Петровск-Забайкальский «Единство»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1323546,0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1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Гранд Фонда поддержки детей, находящихся в трудной жизненной ситуации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4 619 388,00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761"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20 174 565,15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90" marR="593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03351" y="1260475"/>
            <a:ext cx="1400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еятельности по привлечению  спонсорской и грантовой помощи ГУСО в 2019 году. 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>
          <a:xfrm>
            <a:off x="11056962" y="417478"/>
            <a:ext cx="3477596" cy="53467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2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12700" y="1098228"/>
            <a:ext cx="14430476" cy="571504"/>
          </a:xfrm>
          <a:prstGeom prst="rect">
            <a:avLst/>
          </a:prstGeom>
        </p:spPr>
        <p:txBody>
          <a:bodyPr vert="horz" lIns="147456" tIns="73728" rIns="147456" bIns="73728" rtlCol="0" anchor="ctr">
            <a:noAutofit/>
          </a:bodyPr>
          <a:lstStyle/>
          <a:p>
            <a:pPr algn="ctr" defTabSz="1474561">
              <a:spcBef>
                <a:spcPct val="0"/>
              </a:spcBef>
              <a:defRPr/>
            </a:pPr>
            <a:r>
              <a:rPr lang="ru-RU" sz="2200" b="1" dirty="0">
                <a:latin typeface="Georgia" pitchFamily="18" charset="0"/>
                <a:ea typeface="+mj-ea"/>
                <a:cs typeface="+mj-cs"/>
              </a:rPr>
              <a:t>СТРУКТУРА ГОСУДАРСТВЕННЫХ УЧРЕЖДЕНИЙ СОЦИАЛЬНОГО </a:t>
            </a:r>
            <a:r>
              <a:rPr lang="ru-RU" sz="2200" b="1" dirty="0" smtClean="0">
                <a:latin typeface="Georgia" pitchFamily="18" charset="0"/>
                <a:ea typeface="+mj-ea"/>
                <a:cs typeface="+mj-cs"/>
              </a:rPr>
              <a:t>ОБСЛУЖИВАНИЯ -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  <a:ea typeface="+mj-ea"/>
                <a:cs typeface="+mj-cs"/>
              </a:rPr>
              <a:t>58</a:t>
            </a:r>
            <a:r>
              <a:rPr lang="ru-RU" sz="2200" b="1" dirty="0" smtClean="0">
                <a:latin typeface="Georgia" pitchFamily="18" charset="0"/>
                <a:ea typeface="+mj-ea"/>
                <a:cs typeface="+mj-cs"/>
              </a:rPr>
              <a:t> </a:t>
            </a:r>
            <a:endParaRPr lang="ru-RU" sz="2200" b="1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3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4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17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55" name="Рисунок 34" descr="logo_minsoc_no_f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Группа 55"/>
          <p:cNvGrpSpPr/>
          <p:nvPr/>
        </p:nvGrpSpPr>
        <p:grpSpPr>
          <a:xfrm>
            <a:off x="198386" y="4554612"/>
            <a:ext cx="5197874" cy="538663"/>
            <a:chOff x="0" y="240693"/>
            <a:chExt cx="3305991" cy="1216800"/>
          </a:xfrm>
          <a:solidFill>
            <a:schemeClr val="accent1">
              <a:tint val="20000"/>
            </a:schemeClr>
          </a:solidFill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0" y="240693"/>
              <a:ext cx="3305991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59399" y="300092"/>
              <a:ext cx="3187193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Дом-интернат общего типа - 1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98386" y="5202684"/>
            <a:ext cx="5197874" cy="617511"/>
            <a:chOff x="0" y="927823"/>
            <a:chExt cx="3305991" cy="1216800"/>
          </a:xfrm>
          <a:solidFill>
            <a:schemeClr val="accent1">
              <a:tint val="20000"/>
            </a:schemeClr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0" y="927823"/>
              <a:ext cx="3305991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59399" y="987222"/>
              <a:ext cx="3187193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Специализированный дом-интернат для престарелых и инвалидов - 2</a:t>
              </a: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198386" y="5922764"/>
            <a:ext cx="5197874" cy="553483"/>
            <a:chOff x="0" y="2331823"/>
            <a:chExt cx="3305991" cy="1216800"/>
          </a:xfrm>
          <a:solidFill>
            <a:schemeClr val="accent1">
              <a:tint val="20000"/>
            </a:schemeClr>
          </a:solidFill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0" y="2331823"/>
              <a:ext cx="3305991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64" name="Скругленный прямоугольник 4"/>
            <p:cNvSpPr/>
            <p:nvPr/>
          </p:nvSpPr>
          <p:spPr>
            <a:xfrm>
              <a:off x="59399" y="2391222"/>
              <a:ext cx="3187193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Пансионат  - 2</a:t>
              </a: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198386" y="6642844"/>
            <a:ext cx="5197874" cy="608628"/>
            <a:chOff x="0" y="3735824"/>
            <a:chExt cx="3305991" cy="1216800"/>
          </a:xfrm>
          <a:solidFill>
            <a:schemeClr val="accent1">
              <a:tint val="20000"/>
            </a:schemeClr>
          </a:solidFill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0" y="3735824"/>
              <a:ext cx="3305991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67" name="Скругленный прямоугольник 6"/>
            <p:cNvSpPr/>
            <p:nvPr/>
          </p:nvSpPr>
          <p:spPr>
            <a:xfrm>
              <a:off x="59399" y="3795223"/>
              <a:ext cx="3187193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Социальный приют - 1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198386" y="7434932"/>
            <a:ext cx="5197874" cy="544600"/>
            <a:chOff x="0" y="5139824"/>
            <a:chExt cx="3305991" cy="1216800"/>
          </a:xfrm>
          <a:solidFill>
            <a:schemeClr val="accent1">
              <a:tint val="20000"/>
            </a:schemeClr>
          </a:solidFill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0" y="5139824"/>
              <a:ext cx="3305991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70" name="Скругленный прямоугольник 8"/>
            <p:cNvSpPr/>
            <p:nvPr/>
          </p:nvSpPr>
          <p:spPr>
            <a:xfrm>
              <a:off x="59399" y="5199223"/>
              <a:ext cx="3187193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Психоневрологический  дом-интернат - 6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98386" y="3762524"/>
            <a:ext cx="5197874" cy="691097"/>
            <a:chOff x="0" y="240693"/>
            <a:chExt cx="3305991" cy="1216800"/>
          </a:xfrm>
          <a:solidFill>
            <a:schemeClr val="accent1">
              <a:tint val="20000"/>
            </a:schemeClr>
          </a:solidFill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0" y="240693"/>
              <a:ext cx="3305991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59399" y="300092"/>
              <a:ext cx="3187193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социального обслуживания граждан пожилого возраста и инвалидов - 1</a:t>
              </a:r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5900316" y="3762524"/>
            <a:ext cx="4798999" cy="792088"/>
            <a:chOff x="0" y="749747"/>
            <a:chExt cx="3424063" cy="1216800"/>
          </a:xfrm>
          <a:solidFill>
            <a:schemeClr val="accent5">
              <a:lumMod val="20000"/>
              <a:lumOff val="80000"/>
            </a:schemeClr>
          </a:solidFill>
          <a:effectLst/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0" y="749747"/>
              <a:ext cx="3424063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82" name="Скругленный прямоугольник 4"/>
            <p:cNvSpPr/>
            <p:nvPr/>
          </p:nvSpPr>
          <p:spPr>
            <a:xfrm>
              <a:off x="59399" y="809146"/>
              <a:ext cx="3305265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помощи детям, оставшимся без попечения родителей – 11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900316" y="4691218"/>
            <a:ext cx="4798999" cy="727490"/>
            <a:chOff x="0" y="2220434"/>
            <a:chExt cx="3424063" cy="1216800"/>
          </a:xfrm>
          <a:solidFill>
            <a:schemeClr val="accent5">
              <a:lumMod val="20000"/>
              <a:lumOff val="80000"/>
            </a:schemeClr>
          </a:solidFill>
          <a:effectLst/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0" y="2220434"/>
              <a:ext cx="3424063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85" name="Скругленный прямоугольник 6"/>
            <p:cNvSpPr/>
            <p:nvPr/>
          </p:nvSpPr>
          <p:spPr>
            <a:xfrm>
              <a:off x="59399" y="2279833"/>
              <a:ext cx="3305265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Социально-реабилитационный центр для несовершеннолетних – 15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5900316" y="6477168"/>
            <a:ext cx="4798999" cy="744594"/>
            <a:chOff x="0" y="3624434"/>
            <a:chExt cx="3424063" cy="1216800"/>
          </a:xfrm>
          <a:solidFill>
            <a:schemeClr val="accent5">
              <a:lumMod val="20000"/>
              <a:lumOff val="80000"/>
            </a:schemeClr>
          </a:solidFill>
          <a:effectLst/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0" y="3624434"/>
              <a:ext cx="3424063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88" name="Скругленный прямоугольник 8"/>
            <p:cNvSpPr/>
            <p:nvPr/>
          </p:nvSpPr>
          <p:spPr>
            <a:xfrm>
              <a:off x="59399" y="3683833"/>
              <a:ext cx="3305265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Центр психолого-педагогической помощи населению-1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900316" y="5619912"/>
            <a:ext cx="4798999" cy="662892"/>
            <a:chOff x="0" y="5028434"/>
            <a:chExt cx="3424063" cy="1216800"/>
          </a:xfrm>
          <a:solidFill>
            <a:schemeClr val="accent5">
              <a:lumMod val="20000"/>
              <a:lumOff val="80000"/>
            </a:schemeClr>
          </a:solidFill>
          <a:effectLst/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0" y="5028434"/>
              <a:ext cx="3424063" cy="1216800"/>
            </a:xfrm>
            <a:prstGeom prst="round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94" name="Скругленный прямоугольник 10"/>
            <p:cNvSpPr/>
            <p:nvPr/>
          </p:nvSpPr>
          <p:spPr>
            <a:xfrm>
              <a:off x="59399" y="5087833"/>
              <a:ext cx="3305265" cy="1098002"/>
            </a:xfrm>
            <a:prstGeom prst="rect">
              <a:avLst/>
            </a:prstGeom>
            <a:grpFill/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Детский дом-интернат для умственно-отсталых  детей - 1</a:t>
              </a:r>
            </a:p>
          </p:txBody>
        </p:sp>
      </p:grpSp>
      <p:sp>
        <p:nvSpPr>
          <p:cNvPr id="95" name="Скругленный прямоугольник 94"/>
          <p:cNvSpPr/>
          <p:nvPr/>
        </p:nvSpPr>
        <p:spPr>
          <a:xfrm>
            <a:off x="10940022" y="3834532"/>
            <a:ext cx="4033302" cy="747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Реабилитационный центр - 4</a:t>
            </a: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2805830" y="9317970"/>
            <a:ext cx="4295734" cy="11412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7456" tIns="73728" rIns="147456" bIns="73728"/>
          <a:lstStyle/>
          <a:p>
            <a:pPr algn="ctr">
              <a:lnSpc>
                <a:spcPct val="90000"/>
              </a:lnSpc>
              <a:spcAft>
                <a:spcPts val="887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ГКУ «Краевой центр социальной защиты населения» – 1</a:t>
            </a:r>
          </a:p>
          <a:p>
            <a:pPr algn="ctr">
              <a:lnSpc>
                <a:spcPct val="90000"/>
              </a:lnSpc>
              <a:spcAft>
                <a:spcPts val="887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(32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412484" y="9317970"/>
            <a:ext cx="4044333" cy="11412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7456" tIns="73728" rIns="147456" bIns="73728"/>
          <a:lstStyle/>
          <a:p>
            <a:pPr algn="ctr">
              <a:lnSpc>
                <a:spcPct val="90000"/>
              </a:lnSpc>
              <a:spcAft>
                <a:spcPts val="887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ГКУ «Краевой центр занятости населения» – 1</a:t>
            </a:r>
          </a:p>
          <a:p>
            <a:pPr algn="ctr">
              <a:lnSpc>
                <a:spcPct val="90000"/>
              </a:lnSpc>
              <a:spcAft>
                <a:spcPts val="887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(28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отделов)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7"/>
          </p:nvPr>
        </p:nvSpPr>
        <p:spPr>
          <a:xfrm>
            <a:off x="11199838" y="274602"/>
            <a:ext cx="3477596" cy="534670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6499" y="2681378"/>
            <a:ext cx="3989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2923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граждан пожилого возраста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инвалидов (22 учреждения);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0276" y="2333593"/>
            <a:ext cx="52687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1210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 в трудной жизненной ситуации, детей сирот и детей, оставшихся без попечения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родителей (28 учреждений);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28400" y="2710567"/>
            <a:ext cx="361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380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человек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реабилитации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140" y="1536523"/>
            <a:ext cx="7456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Круглосуточно проживают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4,5 тысяч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2683853" y="956896"/>
            <a:ext cx="370956" cy="5341890"/>
          </a:xfrm>
          <a:prstGeom prst="leftBrace">
            <a:avLst>
              <a:gd name="adj1" fmla="val 708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Левая фигурная скобка 50"/>
          <p:cNvSpPr/>
          <p:nvPr/>
        </p:nvSpPr>
        <p:spPr>
          <a:xfrm rot="5400000">
            <a:off x="7972825" y="1031027"/>
            <a:ext cx="370956" cy="5236053"/>
          </a:xfrm>
          <a:prstGeom prst="leftBrace">
            <a:avLst>
              <a:gd name="adj1" fmla="val 708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Левая фигурная скобка 51"/>
          <p:cNvSpPr/>
          <p:nvPr/>
        </p:nvSpPr>
        <p:spPr>
          <a:xfrm rot="5400000">
            <a:off x="12708619" y="1548615"/>
            <a:ext cx="370956" cy="4158454"/>
          </a:xfrm>
          <a:prstGeom prst="leftBrace">
            <a:avLst>
              <a:gd name="adj1" fmla="val 708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170614" y="8158517"/>
            <a:ext cx="10957785" cy="544600"/>
            <a:chOff x="0" y="5139824"/>
            <a:chExt cx="3305991" cy="1216800"/>
          </a:xfrm>
          <a:solidFill>
            <a:schemeClr val="accent1">
              <a:tint val="20000"/>
            </a:schemeClr>
          </a:solidFill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5139824"/>
              <a:ext cx="3305991" cy="1216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71" name="Скругленный прямоугольник 8"/>
            <p:cNvSpPr/>
            <p:nvPr/>
          </p:nvSpPr>
          <p:spPr>
            <a:xfrm>
              <a:off x="59399" y="5199223"/>
              <a:ext cx="3187193" cy="10980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Комплексный центр социального обслуживания населения – 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0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34548"/>
              </p:ext>
            </p:extLst>
          </p:nvPr>
        </p:nvGraphicFramePr>
        <p:xfrm>
          <a:off x="437805" y="1331912"/>
          <a:ext cx="4670423" cy="7401697"/>
        </p:xfrm>
        <a:graphic>
          <a:graphicData uri="http://schemas.openxmlformats.org/drawingml/2006/table">
            <a:tbl>
              <a:tblPr/>
              <a:tblGrid>
                <a:gridCol w="2165433"/>
                <a:gridCol w="642402"/>
                <a:gridCol w="499646"/>
                <a:gridCol w="499646"/>
                <a:gridCol w="863296"/>
              </a:tblGrid>
              <a:tr h="1793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Тип учреждения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зданий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Деревянные </a:t>
                      </a:r>
                    </a:p>
                  </a:txBody>
                  <a:tcPr marL="68522" marR="68522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Требуют </a:t>
                      </a: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кап.ремонта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Эксплуатационный</a:t>
                      </a:r>
                      <a:r>
                        <a:rPr lang="ru-RU" sz="14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износ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более 40 лет</a:t>
                      </a:r>
                      <a:endParaRPr lang="ru-RU" sz="14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70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Реабилитационные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центры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632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Стационарные 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учреждения для граждан пожилого возраста  и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инвалидов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979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Детские дома-интернаты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52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Комплексные центры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05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Центры 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помощи детям, оставшимся без попечения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родителей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632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0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Социально-реабилитационные </a:t>
                      </a:r>
                      <a:r>
                        <a:rPr lang="ru-RU" sz="1600" b="0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центры для </a:t>
                      </a:r>
                      <a:r>
                        <a:rPr lang="ru-RU" sz="16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несовершеннолетних</a:t>
                      </a:r>
                      <a:endParaRPr lang="ru-RU" sz="16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6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115</a:t>
                      </a:r>
                      <a:endParaRPr lang="ru-RU" sz="16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u="none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u="none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22" marR="6852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9091116"/>
            <a:ext cx="5206276" cy="1200312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Всего на балансе </a:t>
            </a: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lvl="0" algn="ctr"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326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объектов из </a:t>
            </a: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</a:p>
          <a:p>
            <a:pPr lvl="0" algn="ctr">
              <a:defRPr/>
            </a:pPr>
            <a:r>
              <a:rPr lang="ru-RU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жилых зданий предусмотрены для круглосуточного проживания</a:t>
            </a:r>
          </a:p>
        </p:txBody>
      </p:sp>
      <p:sp>
        <p:nvSpPr>
          <p:cNvPr id="14" name="object 18"/>
          <p:cNvSpPr txBox="1"/>
          <p:nvPr/>
        </p:nvSpPr>
        <p:spPr>
          <a:xfrm>
            <a:off x="953406" y="1131858"/>
            <a:ext cx="425333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41"/>
            <a:r>
              <a:rPr lang="ru-RU" sz="1300" b="1" spc="6" dirty="0">
                <a:latin typeface="Georgia" pitchFamily="18" charset="0"/>
                <a:cs typeface="Calibri"/>
              </a:rPr>
              <a:t>ХАРАКТЕРИСТИКА ЖИЛЫХ ЗДАНИЙ</a:t>
            </a:r>
            <a:endParaRPr sz="1300" b="1" dirty="0">
              <a:latin typeface="Georgia" pitchFamily="18" charset="0"/>
              <a:cs typeface="Calibri"/>
            </a:endParaRPr>
          </a:p>
        </p:txBody>
      </p:sp>
      <p:pic>
        <p:nvPicPr>
          <p:cNvPr id="15" name="Рисунок 14" descr="D:\Мои документы\!!!САМОЕ ВАЖНОЕ\в проект программы по СТАЦ УЧР в надлежащее состояние\ноябрь 2017\Ургучан\столовая 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26" y="2754412"/>
            <a:ext cx="4837797" cy="2808312"/>
          </a:xfrm>
          <a:prstGeom prst="flowChartAlternateProcess">
            <a:avLst/>
          </a:prstGeom>
          <a:ln>
            <a:noFill/>
          </a:ln>
          <a:effectLst>
            <a:glow rad="127000">
              <a:schemeClr val="bg1"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Блок-схема: альтернативный процесс 15"/>
          <p:cNvSpPr/>
          <p:nvPr/>
        </p:nvSpPr>
        <p:spPr>
          <a:xfrm>
            <a:off x="5206276" y="1610262"/>
            <a:ext cx="4900968" cy="85611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ГАУСО Реабилитационный центр «Шиванда» Забайкальского края - отделение «Санаторий Ургучан»</a:t>
            </a:r>
          </a:p>
        </p:txBody>
      </p:sp>
      <p:pic>
        <p:nvPicPr>
          <p:cNvPr id="17" name="Рисунок 16" descr="D:\Мои документы\!!!САМОЕ ВАЖНОЕ\в проект программы по СТАЦ УЧР в надлежащее состояние\ноябрь 2017\Сохондо\После ремонта\Сохондо_жилойкорпус6_внешнийвид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823" y="2754412"/>
            <a:ext cx="4702995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Блок-схема: альтернативный процесс 17"/>
          <p:cNvSpPr/>
          <p:nvPr/>
        </p:nvSpPr>
        <p:spPr>
          <a:xfrm>
            <a:off x="10362454" y="1610262"/>
            <a:ext cx="4617364" cy="85611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ГАУСО «Сохондинский специальный дом-интернат для престарелых и инвалидов» Забайкальского края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330251" y="5965223"/>
            <a:ext cx="4919213" cy="73010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ГАУСО «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Хапчерангинский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психоневрологический </a:t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дом-интернат» Забайкальского края</a:t>
            </a:r>
          </a:p>
        </p:txBody>
      </p:sp>
      <p:pic>
        <p:nvPicPr>
          <p:cNvPr id="20" name="Рисунок 19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3979" y="7184348"/>
            <a:ext cx="4839944" cy="2626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33" descr="Описание: H:\110___10\IMG_0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6823" y="7074893"/>
            <a:ext cx="4714929" cy="2737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Блок-схема: альтернативный процесс 21"/>
          <p:cNvSpPr/>
          <p:nvPr/>
        </p:nvSpPr>
        <p:spPr>
          <a:xfrm>
            <a:off x="10362454" y="5994773"/>
            <a:ext cx="4617364" cy="70220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391" tIns="45696" rIns="91391" bIns="45696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ГУСО «Балейский центр помощи детям, оставшимся без попечения родителей «Маяк» Забайкальского края</a:t>
            </a:r>
          </a:p>
        </p:txBody>
      </p:sp>
      <p:sp>
        <p:nvSpPr>
          <p:cNvPr id="24" name="object 40"/>
          <p:cNvSpPr/>
          <p:nvPr/>
        </p:nvSpPr>
        <p:spPr>
          <a:xfrm>
            <a:off x="380708" y="3834533"/>
            <a:ext cx="4610809" cy="45719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40"/>
          <p:cNvSpPr/>
          <p:nvPr/>
        </p:nvSpPr>
        <p:spPr>
          <a:xfrm>
            <a:off x="378943" y="5058669"/>
            <a:ext cx="4610809" cy="45719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40"/>
          <p:cNvSpPr/>
          <p:nvPr/>
        </p:nvSpPr>
        <p:spPr>
          <a:xfrm>
            <a:off x="433694" y="5562725"/>
            <a:ext cx="4610809" cy="45719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40"/>
          <p:cNvSpPr/>
          <p:nvPr/>
        </p:nvSpPr>
        <p:spPr>
          <a:xfrm>
            <a:off x="410892" y="7021450"/>
            <a:ext cx="4610809" cy="45719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40"/>
          <p:cNvSpPr/>
          <p:nvPr/>
        </p:nvSpPr>
        <p:spPr>
          <a:xfrm>
            <a:off x="380708" y="8253309"/>
            <a:ext cx="4610809" cy="45719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40"/>
          <p:cNvSpPr/>
          <p:nvPr/>
        </p:nvSpPr>
        <p:spPr>
          <a:xfrm rot="5400000">
            <a:off x="2417677" y="2318748"/>
            <a:ext cx="1545727" cy="45682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40"/>
          <p:cNvSpPr/>
          <p:nvPr/>
        </p:nvSpPr>
        <p:spPr>
          <a:xfrm rot="5400000">
            <a:off x="2921310" y="2300324"/>
            <a:ext cx="1545727" cy="45682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40"/>
          <p:cNvSpPr/>
          <p:nvPr/>
        </p:nvSpPr>
        <p:spPr>
          <a:xfrm rot="5400000">
            <a:off x="3424943" y="2300324"/>
            <a:ext cx="1545727" cy="45682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40"/>
          <p:cNvSpPr/>
          <p:nvPr/>
        </p:nvSpPr>
        <p:spPr>
          <a:xfrm>
            <a:off x="378943" y="6066781"/>
            <a:ext cx="4610809" cy="45719"/>
          </a:xfrm>
          <a:custGeom>
            <a:avLst/>
            <a:gdLst/>
            <a:ahLst/>
            <a:cxnLst/>
            <a:rect l="l" t="t" r="r" b="b"/>
            <a:pathLst>
              <a:path w="6189345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2700">
            <a:solidFill>
              <a:srgbClr val="90246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4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5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36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37" name="Рисунок 34" descr="logo_minsoc_no_fon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Номер слайда 24"/>
          <p:cNvSpPr>
            <a:spLocks noGrp="1"/>
          </p:cNvSpPr>
          <p:nvPr>
            <p:ph type="sldNum" sz="quarter" idx="4294967295"/>
          </p:nvPr>
        </p:nvSpPr>
        <p:spPr>
          <a:xfrm>
            <a:off x="11414152" y="274602"/>
            <a:ext cx="3477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fld id="{0BFEF520-6F1F-43C4-9EBE-B409F368F977}" type="slidenum">
              <a:rPr lang="ru-RU">
                <a:solidFill>
                  <a:schemeClr val="bg1">
                    <a:lumMod val="65000"/>
                  </a:schemeClr>
                </a:solidFill>
              </a:rPr>
              <a:pPr algn="r"/>
              <a:t>19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13"/>
          <p:cNvSpPr/>
          <p:nvPr/>
        </p:nvSpPr>
        <p:spPr>
          <a:xfrm>
            <a:off x="225807" y="270813"/>
            <a:ext cx="755091" cy="755091"/>
          </a:xfrm>
          <a:custGeom>
            <a:avLst/>
            <a:gdLst/>
            <a:ahLst/>
            <a:cxnLst/>
            <a:rect l="l" t="t" r="r" b="b"/>
            <a:pathLst>
              <a:path w="755091" h="755091">
                <a:moveTo>
                  <a:pt x="377545" y="0"/>
                </a:moveTo>
                <a:lnTo>
                  <a:pt x="316306" y="4941"/>
                </a:lnTo>
                <a:lnTo>
                  <a:pt x="258213" y="19247"/>
                </a:lnTo>
                <a:lnTo>
                  <a:pt x="204043" y="42141"/>
                </a:lnTo>
                <a:lnTo>
                  <a:pt x="154573" y="72845"/>
                </a:lnTo>
                <a:lnTo>
                  <a:pt x="110582" y="110582"/>
                </a:lnTo>
                <a:lnTo>
                  <a:pt x="72845" y="154573"/>
                </a:lnTo>
                <a:lnTo>
                  <a:pt x="42141" y="204043"/>
                </a:lnTo>
                <a:lnTo>
                  <a:pt x="19247" y="258213"/>
                </a:lnTo>
                <a:lnTo>
                  <a:pt x="4941" y="316306"/>
                </a:lnTo>
                <a:lnTo>
                  <a:pt x="0" y="377545"/>
                </a:lnTo>
                <a:lnTo>
                  <a:pt x="1251" y="408509"/>
                </a:lnTo>
                <a:lnTo>
                  <a:pt x="10972" y="468272"/>
                </a:lnTo>
                <a:lnTo>
                  <a:pt x="29669" y="524501"/>
                </a:lnTo>
                <a:lnTo>
                  <a:pt x="56565" y="576418"/>
                </a:lnTo>
                <a:lnTo>
                  <a:pt x="90883" y="623246"/>
                </a:lnTo>
                <a:lnTo>
                  <a:pt x="131844" y="664207"/>
                </a:lnTo>
                <a:lnTo>
                  <a:pt x="178672" y="698525"/>
                </a:lnTo>
                <a:lnTo>
                  <a:pt x="230589" y="725421"/>
                </a:lnTo>
                <a:lnTo>
                  <a:pt x="286818" y="744118"/>
                </a:lnTo>
                <a:lnTo>
                  <a:pt x="346581" y="753839"/>
                </a:lnTo>
                <a:lnTo>
                  <a:pt x="377545" y="755091"/>
                </a:lnTo>
                <a:lnTo>
                  <a:pt x="408509" y="753839"/>
                </a:lnTo>
                <a:lnTo>
                  <a:pt x="468272" y="744118"/>
                </a:lnTo>
                <a:lnTo>
                  <a:pt x="524501" y="725421"/>
                </a:lnTo>
                <a:lnTo>
                  <a:pt x="576418" y="698525"/>
                </a:lnTo>
                <a:lnTo>
                  <a:pt x="623246" y="664207"/>
                </a:lnTo>
                <a:lnTo>
                  <a:pt x="664207" y="623246"/>
                </a:lnTo>
                <a:lnTo>
                  <a:pt x="698525" y="576418"/>
                </a:lnTo>
                <a:lnTo>
                  <a:pt x="725421" y="524501"/>
                </a:lnTo>
                <a:lnTo>
                  <a:pt x="744118" y="468272"/>
                </a:lnTo>
                <a:lnTo>
                  <a:pt x="753839" y="408509"/>
                </a:lnTo>
                <a:lnTo>
                  <a:pt x="755091" y="377545"/>
                </a:lnTo>
                <a:lnTo>
                  <a:pt x="753839" y="346581"/>
                </a:lnTo>
                <a:lnTo>
                  <a:pt x="744118" y="286818"/>
                </a:lnTo>
                <a:lnTo>
                  <a:pt x="725421" y="230589"/>
                </a:lnTo>
                <a:lnTo>
                  <a:pt x="698525" y="178672"/>
                </a:lnTo>
                <a:lnTo>
                  <a:pt x="664207" y="131844"/>
                </a:lnTo>
                <a:lnTo>
                  <a:pt x="623246" y="90883"/>
                </a:lnTo>
                <a:lnTo>
                  <a:pt x="576418" y="56565"/>
                </a:lnTo>
                <a:lnTo>
                  <a:pt x="524501" y="29669"/>
                </a:lnTo>
                <a:lnTo>
                  <a:pt x="468272" y="10972"/>
                </a:lnTo>
                <a:lnTo>
                  <a:pt x="408509" y="1251"/>
                </a:lnTo>
                <a:lnTo>
                  <a:pt x="37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0" name="Рисунок 34" descr="logo_minsoc_no_f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9716" y="2106340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 rtl="0"/>
            <a:r>
              <a:rPr lang="ru-RU" sz="2400" b="1" kern="1200" dirty="0" smtClean="0">
                <a:solidFill>
                  <a:srgbClr val="0067A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УЛУЧШЕНИЕ ДЕМОГРАФИЧЕСКОЙ СИТУАЦИИ</a:t>
            </a:r>
            <a:endParaRPr lang="ru-RU" sz="2400" b="1" kern="1200" dirty="0">
              <a:solidFill>
                <a:srgbClr val="0067A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5062" y="2682404"/>
            <a:ext cx="129143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lang="ru-RU" sz="2000" dirty="0">
                <a:solidFill>
                  <a:srgbClr val="006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МЕНЬШЕНИЕ  ТЕМПОВ СНИЖЕНИЯ ЧИСЛЕННОСТИ  НАСЕЛЕНИЯ  </a:t>
            </a:r>
            <a:endParaRPr kumimoji="0" lang="ru-RU" sz="20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28599" y="3042444"/>
            <a:ext cx="10802486" cy="456673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ПРОФИЛАКТИКА СЕМЕЙНОГО НЕБЛАГОПОЛУЧИЯ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83319" y="3569964"/>
            <a:ext cx="140573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3: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ЖИЗНЕУСТРОЙСТВО ДЕТЕЙ-СИРОТ И ДЕТЕЙ, ОСТАВШИХСЯ БЕЗ ПОПЕЧЕНИЯ РОДИТЕЛЕЙ</a:t>
            </a:r>
            <a:endParaRPr kumimoji="0" lang="ru-RU" sz="20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1950" y="4011067"/>
            <a:ext cx="1405735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МАКСИМАЛЬНО ДОЛГОГО СОХРАНЕНИЯ ЖИЗНИ ПОЖИЛЫХ  ГРАЖДАН </a:t>
            </a:r>
          </a:p>
          <a:p>
            <a:pPr marL="1270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И ИНВАЛИДОВ, ВОВЛЕЧЕНИЕ ИХ В АКТИВНУЮ ЖИЗНЬ</a:t>
            </a:r>
            <a:endParaRPr kumimoji="0" lang="ru-RU" sz="20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27708" y="4871984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СОХРАНЕНИЕ ТРУДОВЫХ РЕСУРСОВ</a:t>
            </a:r>
            <a:endParaRPr kumimoji="0" lang="ru-RU" sz="2400" b="1" i="0" u="none" strike="noStrike" kern="1200" cap="none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71950" y="5427692"/>
            <a:ext cx="140573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УВЕЛИЧЕНИЕ ЧИСЛЕННОСТИ ЗАНЯТЫХ В ЭКОНОМИКЕ</a:t>
            </a:r>
            <a:endParaRPr kumimoji="0" lang="ru-RU" sz="20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36063" y="5872500"/>
            <a:ext cx="140573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МИНИМИЗАЦИЯ ДИСБАЛАНСА СПРОСА И ПРЕДЛОЖЕНИЯ НА РЫНКЕ ТРУДА</a:t>
            </a:r>
            <a:endParaRPr kumimoji="0" lang="ru-RU" sz="20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27708" y="6714852"/>
            <a:ext cx="14354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/>
            <a:r>
              <a:rPr kumimoji="0" lang="ru-RU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kumimoji="0" lang="ru-RU" sz="2400" b="1" i="0" u="none" strike="noStrike" kern="1200" cap="none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ДОСТУПНОСТИ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 ДЛЯ  ГРАЖДАН ПОЖИЛОГО  </a:t>
            </a:r>
          </a:p>
          <a:p>
            <a:pPr marL="12700" lvl="0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ВОЗРАСТА И ИНВАЛИДОВ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3319" y="7624241"/>
            <a:ext cx="137692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 </a:t>
            </a:r>
            <a:r>
              <a:rPr kumimoji="0" lang="ru-RU" sz="20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СТАЦИОНАРНОЕ, ПОЛУСТАЦИОНАРНОЕ И СОЦИАЛЬНОЕ  ОБСЛУЖИВАНИЕ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</a:t>
            </a:r>
          </a:p>
          <a:p>
            <a:pPr marL="1270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kumimoji="0" lang="ru-RU" sz="20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ПОЖИЛОГО ВОЗРАСТА И ИНВАЛИДОВ</a:t>
            </a:r>
            <a:endParaRPr kumimoji="0" lang="ru-RU" sz="20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49782" y="8351291"/>
            <a:ext cx="1405735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МЕДИКО-СОЦИАЛЬНАЯ РЕАБИЛИТАЦИЯ ИНВАЛИДОВ</a:t>
            </a:r>
            <a:endParaRPr kumimoji="0" lang="ru-RU" sz="20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24"/>
          <p:cNvSpPr>
            <a:spLocks noGrp="1"/>
          </p:cNvSpPr>
          <p:nvPr>
            <p:ph type="sldNum" sz="quarter" idx="4294967295"/>
          </p:nvPr>
        </p:nvSpPr>
        <p:spPr>
          <a:xfrm>
            <a:off x="11414152" y="274602"/>
            <a:ext cx="3477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fld id="{0BFEF520-6F1F-43C4-9EBE-B409F368F977}" type="slidenum">
              <a:rPr lang="ru-RU">
                <a:solidFill>
                  <a:schemeClr val="bg1">
                    <a:lumMod val="65000"/>
                  </a:schemeClr>
                </a:solidFill>
              </a:rPr>
              <a:pPr algn="r"/>
              <a:t>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0022" y="988982"/>
            <a:ext cx="5072098" cy="4286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ЗАДАЧИ </a:t>
            </a: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2020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ГОДА</a:t>
            </a:r>
            <a:endParaRPr lang="ru-RU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3772" y="2322363"/>
            <a:ext cx="13753528" cy="300787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профилактика семейного неблагополучия: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Снизить численность детей сирот и детей, оставшихся без попечения родителей в РБД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5,6%.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Увеличить долю детей-сирот и детей, оставшихся без попечения родителей, переданных в замещающие семьи, в общей численности детей, оставшихся без попечения родителей  до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76,6%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Увеличить долю граждан, принимающих детей  из общего числа проученных в ШПР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5%.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Принять меры поддержки для увеличения количества первых, вторых, третьих и последующих родов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19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20" name="Рисунок 34" descr="logo_minsoc_no_f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1128400" y="346040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03772" y="5490716"/>
            <a:ext cx="13753528" cy="3096344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реализация комплекса мер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снижения уровня бедности до 18,1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в 2020 году и перспективе до 9% к 2024 году:</a:t>
            </a:r>
          </a:p>
          <a:p>
            <a:pPr algn="just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Разработать прогноз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потребности в рабочих кадрах и квалифицированных специалистах работодателей, реализующих или планирующих к реализации инвестиционные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до 2027 года;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Повысить качество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рабочей силы через профобучение безработных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женщин, имеющих малолетних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в возрасте от 50 лет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 с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объемом финансирования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69,8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Реализовать программу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повышения мобильности трудовых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ресурсов..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0022" y="988982"/>
            <a:ext cx="5072098" cy="4286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ЗАДАЧИ </a:t>
            </a:r>
            <a:r>
              <a:rPr lang="ru-RU" sz="3600" b="1" dirty="0" smtClean="0">
                <a:solidFill>
                  <a:srgbClr val="0070C0"/>
                </a:solidFill>
                <a:latin typeface="Georgia" pitchFamily="18" charset="0"/>
              </a:rPr>
              <a:t>2020</a:t>
            </a:r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 ГОДА</a:t>
            </a:r>
            <a:endParaRPr lang="ru-RU" sz="36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7187" y="9287171"/>
            <a:ext cx="13878543" cy="64807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финансово-экономической работы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исполнению консолидированного  бюджета Министерства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13 932,2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10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1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2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19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20" name="Рисунок 34" descr="logo_minsoc_no_f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1128400" y="346040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7540" y="5058668"/>
            <a:ext cx="14376044" cy="360040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t"/>
          <a:lstStyle/>
          <a:p>
            <a:pPr lvl="0"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формирование сбалансированной системы социального обслуживания, медицинской помощи и поддержки  семейного ухода, которая индивидуальна для каждого и полностью отвечает всем нуждам пожилого человека и инвалида:</a:t>
            </a:r>
          </a:p>
          <a:p>
            <a:pPr lvl="0" algn="just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Внедрить СДУ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районах,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ГУСО, численностью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1713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граждан пожилого возраста и инвалидов. </a:t>
            </a:r>
          </a:p>
          <a:p>
            <a:pPr lvl="0"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Охватить  системой долговременного ухода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3453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гражданина пожилого возраста и инвалидов из них: 1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579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в социальном обслуживании на дому,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1874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 на стационарном обслуживании,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1313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человек, страдающих хроническими психическими расстройствами.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Открыть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центров активного долголетия 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районах края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Создать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комфортные условия проживания в стационарных учреждениях для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проживающих в учреждениях.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7540" y="1962324"/>
            <a:ext cx="14376044" cy="280831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t"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Задача: улучшение качества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 семей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воспитывающих детей-инвалидов и создание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сохранения семенной среды развития и воспитания детей-инвалидов:</a:t>
            </a:r>
          </a:p>
          <a:p>
            <a:pPr algn="just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социальное обслуживание на дому 5 семей с детьми-инвалидами в 5 районах края.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Увеличить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охват муниципальных районов оказания  социально-бытовых услуг  волонтерскими  бригадами в стационарных учреждениях и на дому.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Принять участие в конкурсе региональных программ «Формирование системы комплексной реабилитации и абилитации инвалидов и детей –инвалидов». Прогнозная потребность – 120,5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млн.рублей.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811998" y="941634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" name="object 13"/>
          <p:cNvSpPr/>
          <p:nvPr/>
        </p:nvSpPr>
        <p:spPr>
          <a:xfrm>
            <a:off x="225807" y="270813"/>
            <a:ext cx="755091" cy="755091"/>
          </a:xfrm>
          <a:custGeom>
            <a:avLst/>
            <a:gdLst/>
            <a:ahLst/>
            <a:cxnLst/>
            <a:rect l="l" t="t" r="r" b="b"/>
            <a:pathLst>
              <a:path w="755091" h="755091">
                <a:moveTo>
                  <a:pt x="377545" y="0"/>
                </a:moveTo>
                <a:lnTo>
                  <a:pt x="316306" y="4941"/>
                </a:lnTo>
                <a:lnTo>
                  <a:pt x="258213" y="19247"/>
                </a:lnTo>
                <a:lnTo>
                  <a:pt x="204043" y="42141"/>
                </a:lnTo>
                <a:lnTo>
                  <a:pt x="154573" y="72845"/>
                </a:lnTo>
                <a:lnTo>
                  <a:pt x="110582" y="110582"/>
                </a:lnTo>
                <a:lnTo>
                  <a:pt x="72845" y="154573"/>
                </a:lnTo>
                <a:lnTo>
                  <a:pt x="42141" y="204043"/>
                </a:lnTo>
                <a:lnTo>
                  <a:pt x="19247" y="258213"/>
                </a:lnTo>
                <a:lnTo>
                  <a:pt x="4941" y="316306"/>
                </a:lnTo>
                <a:lnTo>
                  <a:pt x="0" y="377545"/>
                </a:lnTo>
                <a:lnTo>
                  <a:pt x="1251" y="408509"/>
                </a:lnTo>
                <a:lnTo>
                  <a:pt x="10972" y="468272"/>
                </a:lnTo>
                <a:lnTo>
                  <a:pt x="29669" y="524501"/>
                </a:lnTo>
                <a:lnTo>
                  <a:pt x="56565" y="576418"/>
                </a:lnTo>
                <a:lnTo>
                  <a:pt x="90883" y="623246"/>
                </a:lnTo>
                <a:lnTo>
                  <a:pt x="131844" y="664207"/>
                </a:lnTo>
                <a:lnTo>
                  <a:pt x="178672" y="698525"/>
                </a:lnTo>
                <a:lnTo>
                  <a:pt x="230589" y="725421"/>
                </a:lnTo>
                <a:lnTo>
                  <a:pt x="286818" y="744118"/>
                </a:lnTo>
                <a:lnTo>
                  <a:pt x="346581" y="753839"/>
                </a:lnTo>
                <a:lnTo>
                  <a:pt x="377545" y="755091"/>
                </a:lnTo>
                <a:lnTo>
                  <a:pt x="408509" y="753839"/>
                </a:lnTo>
                <a:lnTo>
                  <a:pt x="468272" y="744118"/>
                </a:lnTo>
                <a:lnTo>
                  <a:pt x="524501" y="725421"/>
                </a:lnTo>
                <a:lnTo>
                  <a:pt x="576418" y="698525"/>
                </a:lnTo>
                <a:lnTo>
                  <a:pt x="623246" y="664207"/>
                </a:lnTo>
                <a:lnTo>
                  <a:pt x="664207" y="623246"/>
                </a:lnTo>
                <a:lnTo>
                  <a:pt x="698525" y="576418"/>
                </a:lnTo>
                <a:lnTo>
                  <a:pt x="725421" y="524501"/>
                </a:lnTo>
                <a:lnTo>
                  <a:pt x="744118" y="468272"/>
                </a:lnTo>
                <a:lnTo>
                  <a:pt x="753839" y="408509"/>
                </a:lnTo>
                <a:lnTo>
                  <a:pt x="755091" y="377545"/>
                </a:lnTo>
                <a:lnTo>
                  <a:pt x="753839" y="346581"/>
                </a:lnTo>
                <a:lnTo>
                  <a:pt x="744118" y="286818"/>
                </a:lnTo>
                <a:lnTo>
                  <a:pt x="725421" y="230589"/>
                </a:lnTo>
                <a:lnTo>
                  <a:pt x="698525" y="178672"/>
                </a:lnTo>
                <a:lnTo>
                  <a:pt x="664207" y="131844"/>
                </a:lnTo>
                <a:lnTo>
                  <a:pt x="623246" y="90883"/>
                </a:lnTo>
                <a:lnTo>
                  <a:pt x="576418" y="56565"/>
                </a:lnTo>
                <a:lnTo>
                  <a:pt x="524501" y="29669"/>
                </a:lnTo>
                <a:lnTo>
                  <a:pt x="468272" y="10972"/>
                </a:lnTo>
                <a:lnTo>
                  <a:pt x="408509" y="1251"/>
                </a:lnTo>
                <a:lnTo>
                  <a:pt x="377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15"/>
          <p:cNvSpPr/>
          <p:nvPr/>
        </p:nvSpPr>
        <p:spPr>
          <a:xfrm>
            <a:off x="912766" y="941159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313374" y="488916"/>
            <a:ext cx="86720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spc="-80" dirty="0" smtClean="0">
                <a:solidFill>
                  <a:srgbClr val="0067AC"/>
                </a:solidFill>
                <a:latin typeface="Georgia" pitchFamily="18" charset="0"/>
                <a:cs typeface="Arial"/>
              </a:rPr>
              <a:t>МИНИСТЕРСТВО ТРУДА И СОЦИАЛЬНОЙ ЗАЩИТЫ НАСЕЛЕНИЯ ЗАБАЙКАЛЬСКОГО КРАЯ</a:t>
            </a:r>
            <a:endParaRPr sz="1400" dirty="0">
              <a:latin typeface="Georgia" pitchFamily="18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932" y="3834532"/>
            <a:ext cx="13810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Georgia" pitchFamily="18" charset="0"/>
                <a:cs typeface="Arial" pitchFamily="34" charset="0"/>
              </a:rPr>
              <a:t>Спасибо за внимание!</a:t>
            </a:r>
            <a:endParaRPr lang="ru-RU" sz="5400" dirty="0">
              <a:solidFill>
                <a:schemeClr val="tx2"/>
              </a:solidFill>
              <a:latin typeface="Georgia" pitchFamily="18" charset="0"/>
              <a:cs typeface="Arial" pitchFamily="34" charset="0"/>
            </a:endParaRPr>
          </a:p>
          <a:p>
            <a:pPr algn="ctr"/>
            <a:endParaRPr lang="ru-RU" sz="5400" dirty="0">
              <a:solidFill>
                <a:schemeClr val="tx2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0" name="object 12"/>
          <p:cNvSpPr/>
          <p:nvPr/>
        </p:nvSpPr>
        <p:spPr>
          <a:xfrm>
            <a:off x="670021" y="0"/>
            <a:ext cx="45719" cy="274602"/>
          </a:xfrm>
          <a:custGeom>
            <a:avLst/>
            <a:gdLst/>
            <a:ahLst/>
            <a:cxnLst/>
            <a:rect l="l" t="t" r="r" b="b"/>
            <a:pathLst>
              <a:path h="777608">
                <a:moveTo>
                  <a:pt x="0" y="0"/>
                </a:moveTo>
                <a:lnTo>
                  <a:pt x="0" y="777608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pic>
        <p:nvPicPr>
          <p:cNvPr id="10" name="Рисунок 34" descr="logo_minsoc_no_fo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386" y="274602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24"/>
          <p:cNvSpPr>
            <a:spLocks noGrp="1"/>
          </p:cNvSpPr>
          <p:nvPr>
            <p:ph type="sldNum" sz="quarter" idx="4294967295"/>
          </p:nvPr>
        </p:nvSpPr>
        <p:spPr>
          <a:xfrm>
            <a:off x="11414152" y="274602"/>
            <a:ext cx="34775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fld id="{0BFEF520-6F1F-43C4-9EBE-B409F368F977}" type="slidenum">
              <a:rPr lang="ru-RU">
                <a:solidFill>
                  <a:schemeClr val="bg1">
                    <a:lumMod val="65000"/>
                  </a:schemeClr>
                </a:solidFill>
              </a:rPr>
              <a:pPr algn="r"/>
              <a:t>22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77767611"/>
              </p:ext>
            </p:extLst>
          </p:nvPr>
        </p:nvGraphicFramePr>
        <p:xfrm>
          <a:off x="198386" y="2632056"/>
          <a:ext cx="892975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3158" y="1818308"/>
            <a:ext cx="8254952" cy="579783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Среднегодовая численность населения, тыс. чел.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6698" y="1846238"/>
            <a:ext cx="5857916" cy="7535534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РЕСУРСЫ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 линии полномочий Министерства):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Национальный проект «Демография».</a:t>
            </a:r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План мероприятий («дорожная карта») по улучшению демографической ситуации в Забайкальском крае  в 2017–2020 годах.</a:t>
            </a:r>
            <a:endParaRPr lang="ru-RU" sz="2400" dirty="0" smtClean="0"/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Государственная программа Забайкальского края по оказанию содействия добровольному переселению в Забайкальский край соотечественников, проживающих за рубежом.</a:t>
            </a:r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Государственная программа Забайкальского края «Содействие занятости населения».</a:t>
            </a:r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Государственная программа Забайкальского края «Социальная поддержка граждан».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ctrTitle"/>
          </p:nvPr>
        </p:nvSpPr>
        <p:spPr>
          <a:xfrm>
            <a:off x="1269956" y="274602"/>
            <a:ext cx="12914350" cy="369332"/>
          </a:xfrm>
        </p:spPr>
        <p:txBody>
          <a:bodyPr vert="horz" wrap="square" lIns="0" tIns="0" rIns="0" bIns="0" rtlCol="0">
            <a:spAutoFit/>
          </a:bodyPr>
          <a:lstStyle/>
          <a:p>
            <a:pPr marL="12700" algn="l" rtl="0"/>
            <a:r>
              <a:rPr lang="ru-RU" sz="2400" b="1" kern="1200" dirty="0">
                <a:solidFill>
                  <a:srgbClr val="0067AC"/>
                </a:solidFill>
                <a:latin typeface="Georgia" pitchFamily="18" charset="0"/>
                <a:ea typeface="+mn-ea"/>
                <a:cs typeface="Arial"/>
              </a:rPr>
              <a:t>ЦЕЛЬ: УЛУЧШЕНИЕ ДЕМОГРАФИЧЕСКОЙ СИТУАЦИИ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285884" y="846106"/>
            <a:ext cx="1291435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</a:t>
            </a:r>
            <a:r>
              <a:rPr kumimoji="0" lang="ru-RU" sz="2200" i="0" u="none" strike="noStrike" kern="1200" cap="none" normalizeH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 ТЕМПОВ СНИЖЕНИЯ ЧИСЛЕННОСТИ НАСЕЛЕНИЯ  </a:t>
            </a:r>
            <a:endParaRPr kumimoji="0" lang="ru-RU" sz="22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4"/>
          <p:cNvSpPr/>
          <p:nvPr/>
        </p:nvSpPr>
        <p:spPr>
          <a:xfrm>
            <a:off x="7811998" y="703705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6" name="object 15"/>
          <p:cNvSpPr/>
          <p:nvPr/>
        </p:nvSpPr>
        <p:spPr>
          <a:xfrm>
            <a:off x="1119200" y="703230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2700" y="7061212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6480" indent="-27648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РЕСУРСЫ (по линии полномочий иных ИОГВ):</a:t>
            </a:r>
          </a:p>
          <a:p>
            <a:pPr marL="276480" indent="-276480"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Национальные проекты;</a:t>
            </a:r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социального развития центров экономического роста;</a:t>
            </a:r>
          </a:p>
          <a:p>
            <a:pPr marL="276480" indent="-276480"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Государственные программы Забайкальского края.</a:t>
            </a:r>
          </a:p>
          <a:p>
            <a:pPr marL="276480" indent="-27648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6480" indent="-27648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76480" indent="-276480" algn="just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341262" y="0"/>
            <a:ext cx="755091" cy="1029693"/>
            <a:chOff x="269824" y="0"/>
            <a:chExt cx="755091" cy="1029693"/>
          </a:xfrm>
        </p:grpSpPr>
        <p:sp>
          <p:nvSpPr>
            <p:cNvPr id="29" name="object 20"/>
            <p:cNvSpPr/>
            <p:nvPr/>
          </p:nvSpPr>
          <p:spPr>
            <a:xfrm>
              <a:off x="799273" y="554567"/>
              <a:ext cx="74070" cy="67045"/>
            </a:xfrm>
            <a:custGeom>
              <a:avLst/>
              <a:gdLst/>
              <a:ahLst/>
              <a:cxnLst/>
              <a:rect l="l" t="t" r="r" b="b"/>
              <a:pathLst>
                <a:path w="74070" h="67045">
                  <a:moveTo>
                    <a:pt x="35181" y="0"/>
                  </a:moveTo>
                  <a:lnTo>
                    <a:pt x="21430" y="3420"/>
                  </a:lnTo>
                  <a:lnTo>
                    <a:pt x="10253" y="11460"/>
                  </a:lnTo>
                  <a:lnTo>
                    <a:pt x="2745" y="23026"/>
                  </a:lnTo>
                  <a:lnTo>
                    <a:pt x="0" y="37023"/>
                  </a:lnTo>
                  <a:lnTo>
                    <a:pt x="0" y="40185"/>
                  </a:lnTo>
                  <a:lnTo>
                    <a:pt x="36013" y="64693"/>
                  </a:lnTo>
                  <a:lnTo>
                    <a:pt x="55930" y="67045"/>
                  </a:lnTo>
                  <a:lnTo>
                    <a:pt x="58305" y="67020"/>
                  </a:lnTo>
                  <a:lnTo>
                    <a:pt x="59575" y="66550"/>
                  </a:lnTo>
                  <a:lnTo>
                    <a:pt x="66865" y="59113"/>
                  </a:lnTo>
                  <a:lnTo>
                    <a:pt x="68792" y="55115"/>
                  </a:lnTo>
                  <a:lnTo>
                    <a:pt x="50204" y="55115"/>
                  </a:lnTo>
                  <a:lnTo>
                    <a:pt x="39221" y="53445"/>
                  </a:lnTo>
                  <a:lnTo>
                    <a:pt x="26059" y="49204"/>
                  </a:lnTo>
                  <a:lnTo>
                    <a:pt x="12090" y="41290"/>
                  </a:lnTo>
                  <a:lnTo>
                    <a:pt x="11836" y="39906"/>
                  </a:lnTo>
                  <a:lnTo>
                    <a:pt x="11709" y="38483"/>
                  </a:lnTo>
                  <a:lnTo>
                    <a:pt x="12797" y="29890"/>
                  </a:lnTo>
                  <a:lnTo>
                    <a:pt x="18915" y="20722"/>
                  </a:lnTo>
                  <a:lnTo>
                    <a:pt x="30715" y="15072"/>
                  </a:lnTo>
                  <a:lnTo>
                    <a:pt x="48527" y="14363"/>
                  </a:lnTo>
                  <a:lnTo>
                    <a:pt x="65521" y="14363"/>
                  </a:lnTo>
                  <a:lnTo>
                    <a:pt x="61881" y="9706"/>
                  </a:lnTo>
                  <a:lnTo>
                    <a:pt x="49915" y="2578"/>
                  </a:lnTo>
                  <a:lnTo>
                    <a:pt x="35181" y="0"/>
                  </a:lnTo>
                  <a:close/>
                </a:path>
                <a:path w="74070" h="67045">
                  <a:moveTo>
                    <a:pt x="65521" y="14363"/>
                  </a:moveTo>
                  <a:lnTo>
                    <a:pt x="48527" y="14363"/>
                  </a:lnTo>
                  <a:lnTo>
                    <a:pt x="58642" y="23552"/>
                  </a:lnTo>
                  <a:lnTo>
                    <a:pt x="62534" y="37023"/>
                  </a:lnTo>
                  <a:lnTo>
                    <a:pt x="62534" y="43982"/>
                  </a:lnTo>
                  <a:lnTo>
                    <a:pt x="59690" y="50548"/>
                  </a:lnTo>
                  <a:lnTo>
                    <a:pt x="50204" y="55115"/>
                  </a:lnTo>
                  <a:lnTo>
                    <a:pt x="68792" y="55115"/>
                  </a:lnTo>
                  <a:lnTo>
                    <a:pt x="72288" y="47865"/>
                  </a:lnTo>
                  <a:lnTo>
                    <a:pt x="74070" y="33561"/>
                  </a:lnTo>
                  <a:lnTo>
                    <a:pt x="70219" y="20372"/>
                  </a:lnTo>
                  <a:lnTo>
                    <a:pt x="65521" y="14363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0" name="object 21"/>
            <p:cNvSpPr/>
            <p:nvPr/>
          </p:nvSpPr>
          <p:spPr>
            <a:xfrm>
              <a:off x="750743" y="471657"/>
              <a:ext cx="114915" cy="224853"/>
            </a:xfrm>
            <a:custGeom>
              <a:avLst/>
              <a:gdLst/>
              <a:ahLst/>
              <a:cxnLst/>
              <a:rect l="l" t="t" r="r" b="b"/>
              <a:pathLst>
                <a:path w="114915" h="224853">
                  <a:moveTo>
                    <a:pt x="22106" y="0"/>
                  </a:moveTo>
                  <a:lnTo>
                    <a:pt x="10468" y="38019"/>
                  </a:lnTo>
                  <a:lnTo>
                    <a:pt x="3523" y="77732"/>
                  </a:lnTo>
                  <a:lnTo>
                    <a:pt x="35" y="119826"/>
                  </a:lnTo>
                  <a:lnTo>
                    <a:pt x="0" y="130383"/>
                  </a:lnTo>
                  <a:lnTo>
                    <a:pt x="114" y="138558"/>
                  </a:lnTo>
                  <a:lnTo>
                    <a:pt x="7061" y="180750"/>
                  </a:lnTo>
                  <a:lnTo>
                    <a:pt x="38136" y="219426"/>
                  </a:lnTo>
                  <a:lnTo>
                    <a:pt x="64409" y="224853"/>
                  </a:lnTo>
                  <a:lnTo>
                    <a:pt x="71736" y="224344"/>
                  </a:lnTo>
                  <a:lnTo>
                    <a:pt x="82474" y="221101"/>
                  </a:lnTo>
                  <a:lnTo>
                    <a:pt x="93212" y="213954"/>
                  </a:lnTo>
                  <a:lnTo>
                    <a:pt x="94790" y="212287"/>
                  </a:lnTo>
                  <a:lnTo>
                    <a:pt x="54495" y="212287"/>
                  </a:lnTo>
                  <a:lnTo>
                    <a:pt x="43523" y="208431"/>
                  </a:lnTo>
                  <a:lnTo>
                    <a:pt x="18381" y="178160"/>
                  </a:lnTo>
                  <a:lnTo>
                    <a:pt x="11536" y="130383"/>
                  </a:lnTo>
                  <a:lnTo>
                    <a:pt x="11608" y="123308"/>
                  </a:lnTo>
                  <a:lnTo>
                    <a:pt x="15869" y="74497"/>
                  </a:lnTo>
                  <a:lnTo>
                    <a:pt x="22245" y="39281"/>
                  </a:lnTo>
                  <a:lnTo>
                    <a:pt x="34075" y="39281"/>
                  </a:lnTo>
                  <a:lnTo>
                    <a:pt x="33861" y="37897"/>
                  </a:lnTo>
                  <a:lnTo>
                    <a:pt x="31789" y="21732"/>
                  </a:lnTo>
                  <a:lnTo>
                    <a:pt x="30132" y="5588"/>
                  </a:lnTo>
                  <a:lnTo>
                    <a:pt x="29878" y="2781"/>
                  </a:lnTo>
                  <a:lnTo>
                    <a:pt x="27668" y="558"/>
                  </a:lnTo>
                  <a:lnTo>
                    <a:pt x="22106" y="0"/>
                  </a:lnTo>
                  <a:close/>
                </a:path>
                <a:path w="114915" h="224853">
                  <a:moveTo>
                    <a:pt x="34075" y="39281"/>
                  </a:moveTo>
                  <a:lnTo>
                    <a:pt x="22245" y="39281"/>
                  </a:lnTo>
                  <a:lnTo>
                    <a:pt x="22588" y="41698"/>
                  </a:lnTo>
                  <a:lnTo>
                    <a:pt x="30315" y="82245"/>
                  </a:lnTo>
                  <a:lnTo>
                    <a:pt x="44343" y="119826"/>
                  </a:lnTo>
                  <a:lnTo>
                    <a:pt x="83974" y="148759"/>
                  </a:lnTo>
                  <a:lnTo>
                    <a:pt x="94784" y="152912"/>
                  </a:lnTo>
                  <a:lnTo>
                    <a:pt x="103151" y="157441"/>
                  </a:lnTo>
                  <a:lnTo>
                    <a:pt x="92990" y="195115"/>
                  </a:lnTo>
                  <a:lnTo>
                    <a:pt x="54495" y="212287"/>
                  </a:lnTo>
                  <a:lnTo>
                    <a:pt x="94790" y="212287"/>
                  </a:lnTo>
                  <a:lnTo>
                    <a:pt x="104667" y="201856"/>
                  </a:lnTo>
                  <a:lnTo>
                    <a:pt x="110860" y="186858"/>
                  </a:lnTo>
                  <a:lnTo>
                    <a:pt x="113950" y="171513"/>
                  </a:lnTo>
                  <a:lnTo>
                    <a:pt x="114915" y="157812"/>
                  </a:lnTo>
                  <a:lnTo>
                    <a:pt x="114734" y="147750"/>
                  </a:lnTo>
                  <a:lnTo>
                    <a:pt x="114384" y="143319"/>
                  </a:lnTo>
                  <a:lnTo>
                    <a:pt x="114028" y="140144"/>
                  </a:lnTo>
                  <a:lnTo>
                    <a:pt x="111648" y="138257"/>
                  </a:lnTo>
                  <a:lnTo>
                    <a:pt x="104990" y="138257"/>
                  </a:lnTo>
                  <a:lnTo>
                    <a:pt x="96851" y="137832"/>
                  </a:lnTo>
                  <a:lnTo>
                    <a:pt x="56892" y="120943"/>
                  </a:lnTo>
                  <a:lnTo>
                    <a:pt x="42197" y="82865"/>
                  </a:lnTo>
                  <a:lnTo>
                    <a:pt x="36310" y="53718"/>
                  </a:lnTo>
                  <a:lnTo>
                    <a:pt x="34075" y="39281"/>
                  </a:lnTo>
                  <a:close/>
                </a:path>
                <a:path w="114915" h="224853">
                  <a:moveTo>
                    <a:pt x="111145" y="137858"/>
                  </a:moveTo>
                  <a:lnTo>
                    <a:pt x="107970" y="138163"/>
                  </a:lnTo>
                  <a:lnTo>
                    <a:pt x="104990" y="138257"/>
                  </a:lnTo>
                  <a:lnTo>
                    <a:pt x="111648" y="138257"/>
                  </a:lnTo>
                  <a:lnTo>
                    <a:pt x="111145" y="137858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3" name="Группа 40"/>
            <p:cNvGrpSpPr/>
            <p:nvPr/>
          </p:nvGrpSpPr>
          <p:grpSpPr>
            <a:xfrm>
              <a:off x="269824" y="0"/>
              <a:ext cx="755091" cy="1029693"/>
              <a:chOff x="269824" y="0"/>
              <a:chExt cx="755091" cy="1029693"/>
            </a:xfrm>
          </p:grpSpPr>
          <p:grpSp>
            <p:nvGrpSpPr>
              <p:cNvPr id="4" name="Группа 39"/>
              <p:cNvGrpSpPr/>
              <p:nvPr/>
            </p:nvGrpSpPr>
            <p:grpSpPr>
              <a:xfrm>
                <a:off x="269824" y="274602"/>
                <a:ext cx="755091" cy="755091"/>
                <a:chOff x="269824" y="274602"/>
                <a:chExt cx="755091" cy="755091"/>
              </a:xfrm>
            </p:grpSpPr>
            <p:sp>
              <p:nvSpPr>
                <p:cNvPr id="34" name="object 14"/>
                <p:cNvSpPr/>
                <p:nvPr/>
              </p:nvSpPr>
              <p:spPr>
                <a:xfrm>
                  <a:off x="269824" y="274602"/>
                  <a:ext cx="755091" cy="755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91" h="755091">
                      <a:moveTo>
                        <a:pt x="377545" y="755091"/>
                      </a:moveTo>
                      <a:lnTo>
                        <a:pt x="438784" y="750149"/>
                      </a:lnTo>
                      <a:lnTo>
                        <a:pt x="496877" y="735843"/>
                      </a:lnTo>
                      <a:lnTo>
                        <a:pt x="551047" y="712949"/>
                      </a:lnTo>
                      <a:lnTo>
                        <a:pt x="600517" y="682245"/>
                      </a:lnTo>
                      <a:lnTo>
                        <a:pt x="644509" y="644509"/>
                      </a:lnTo>
                      <a:lnTo>
                        <a:pt x="682245" y="600517"/>
                      </a:lnTo>
                      <a:lnTo>
                        <a:pt x="712949" y="551047"/>
                      </a:lnTo>
                      <a:lnTo>
                        <a:pt x="735843" y="496877"/>
                      </a:lnTo>
                      <a:lnTo>
                        <a:pt x="750149" y="438784"/>
                      </a:lnTo>
                      <a:lnTo>
                        <a:pt x="755091" y="377545"/>
                      </a:lnTo>
                      <a:lnTo>
                        <a:pt x="753839" y="346581"/>
                      </a:lnTo>
                      <a:lnTo>
                        <a:pt x="744118" y="286818"/>
                      </a:lnTo>
                      <a:lnTo>
                        <a:pt x="725421" y="230589"/>
                      </a:lnTo>
                      <a:lnTo>
                        <a:pt x="698525" y="178672"/>
                      </a:lnTo>
                      <a:lnTo>
                        <a:pt x="664207" y="131844"/>
                      </a:lnTo>
                      <a:lnTo>
                        <a:pt x="623246" y="90883"/>
                      </a:lnTo>
                      <a:lnTo>
                        <a:pt x="576418" y="56565"/>
                      </a:lnTo>
                      <a:lnTo>
                        <a:pt x="524501" y="29669"/>
                      </a:lnTo>
                      <a:lnTo>
                        <a:pt x="468272" y="10972"/>
                      </a:lnTo>
                      <a:lnTo>
                        <a:pt x="408509" y="1251"/>
                      </a:lnTo>
                      <a:lnTo>
                        <a:pt x="377545" y="0"/>
                      </a:lnTo>
                      <a:lnTo>
                        <a:pt x="346581" y="1251"/>
                      </a:lnTo>
                      <a:lnTo>
                        <a:pt x="286818" y="10972"/>
                      </a:lnTo>
                      <a:lnTo>
                        <a:pt x="230589" y="29669"/>
                      </a:lnTo>
                      <a:lnTo>
                        <a:pt x="178672" y="56565"/>
                      </a:lnTo>
                      <a:lnTo>
                        <a:pt x="131844" y="90883"/>
                      </a:lnTo>
                      <a:lnTo>
                        <a:pt x="90883" y="131844"/>
                      </a:lnTo>
                      <a:lnTo>
                        <a:pt x="56565" y="178672"/>
                      </a:lnTo>
                      <a:lnTo>
                        <a:pt x="29669" y="230589"/>
                      </a:lnTo>
                      <a:lnTo>
                        <a:pt x="10972" y="286818"/>
                      </a:lnTo>
                      <a:lnTo>
                        <a:pt x="1251" y="346581"/>
                      </a:lnTo>
                      <a:lnTo>
                        <a:pt x="0" y="377545"/>
                      </a:lnTo>
                      <a:lnTo>
                        <a:pt x="1251" y="408509"/>
                      </a:lnTo>
                      <a:lnTo>
                        <a:pt x="10972" y="468272"/>
                      </a:lnTo>
                      <a:lnTo>
                        <a:pt x="29669" y="524501"/>
                      </a:lnTo>
                      <a:lnTo>
                        <a:pt x="56565" y="576418"/>
                      </a:lnTo>
                      <a:lnTo>
                        <a:pt x="90883" y="623246"/>
                      </a:lnTo>
                      <a:lnTo>
                        <a:pt x="131844" y="664207"/>
                      </a:lnTo>
                      <a:lnTo>
                        <a:pt x="178672" y="698525"/>
                      </a:lnTo>
                      <a:lnTo>
                        <a:pt x="230589" y="725421"/>
                      </a:lnTo>
                      <a:lnTo>
                        <a:pt x="286818" y="744118"/>
                      </a:lnTo>
                      <a:lnTo>
                        <a:pt x="346581" y="753839"/>
                      </a:lnTo>
                      <a:lnTo>
                        <a:pt x="377545" y="755091"/>
                      </a:lnTo>
                      <a:close/>
                    </a:path>
                  </a:pathLst>
                </a:custGeom>
                <a:ln w="25400">
                  <a:solidFill>
                    <a:srgbClr val="0067AC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35" name="object 22"/>
                <p:cNvSpPr/>
                <p:nvPr/>
              </p:nvSpPr>
              <p:spPr>
                <a:xfrm>
                  <a:off x="484138" y="417478"/>
                  <a:ext cx="259756" cy="43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6" h="432263">
                      <a:moveTo>
                        <a:pt x="187144" y="309935"/>
                      </a:moveTo>
                      <a:lnTo>
                        <a:pt x="175417" y="309935"/>
                      </a:lnTo>
                      <a:lnTo>
                        <a:pt x="176897" y="329168"/>
                      </a:lnTo>
                      <a:lnTo>
                        <a:pt x="177012" y="331143"/>
                      </a:lnTo>
                      <a:lnTo>
                        <a:pt x="169019" y="380359"/>
                      </a:lnTo>
                      <a:lnTo>
                        <a:pt x="148311" y="416097"/>
                      </a:lnTo>
                      <a:lnTo>
                        <a:pt x="140926" y="423297"/>
                      </a:lnTo>
                      <a:lnTo>
                        <a:pt x="140571" y="426815"/>
                      </a:lnTo>
                      <a:lnTo>
                        <a:pt x="144381" y="431717"/>
                      </a:lnTo>
                      <a:lnTo>
                        <a:pt x="147861" y="432263"/>
                      </a:lnTo>
                      <a:lnTo>
                        <a:pt x="150994" y="430104"/>
                      </a:lnTo>
                      <a:lnTo>
                        <a:pt x="182322" y="405153"/>
                      </a:lnTo>
                      <a:lnTo>
                        <a:pt x="195078" y="392415"/>
                      </a:lnTo>
                      <a:lnTo>
                        <a:pt x="176771" y="392415"/>
                      </a:lnTo>
                      <a:lnTo>
                        <a:pt x="180237" y="383720"/>
                      </a:lnTo>
                      <a:lnTo>
                        <a:pt x="188616" y="339814"/>
                      </a:lnTo>
                      <a:lnTo>
                        <a:pt x="188628" y="326543"/>
                      </a:lnTo>
                      <a:lnTo>
                        <a:pt x="187522" y="312349"/>
                      </a:lnTo>
                      <a:lnTo>
                        <a:pt x="187144" y="309935"/>
                      </a:lnTo>
                      <a:close/>
                    </a:path>
                    <a:path w="259756" h="432263">
                      <a:moveTo>
                        <a:pt x="203757" y="0"/>
                      </a:moveTo>
                      <a:lnTo>
                        <a:pt x="185948" y="19"/>
                      </a:lnTo>
                      <a:lnTo>
                        <a:pt x="180728" y="387"/>
                      </a:lnTo>
                      <a:lnTo>
                        <a:pt x="165414" y="1037"/>
                      </a:lnTo>
                      <a:lnTo>
                        <a:pt x="128387" y="19438"/>
                      </a:lnTo>
                      <a:lnTo>
                        <a:pt x="127972" y="27318"/>
                      </a:lnTo>
                      <a:lnTo>
                        <a:pt x="129219" y="35915"/>
                      </a:lnTo>
                      <a:lnTo>
                        <a:pt x="144724" y="75770"/>
                      </a:lnTo>
                      <a:lnTo>
                        <a:pt x="163977" y="112791"/>
                      </a:lnTo>
                      <a:lnTo>
                        <a:pt x="169976" y="124399"/>
                      </a:lnTo>
                      <a:lnTo>
                        <a:pt x="175005" y="135691"/>
                      </a:lnTo>
                      <a:lnTo>
                        <a:pt x="178586" y="146799"/>
                      </a:lnTo>
                      <a:lnTo>
                        <a:pt x="180239" y="157858"/>
                      </a:lnTo>
                      <a:lnTo>
                        <a:pt x="179483" y="169000"/>
                      </a:lnTo>
                      <a:lnTo>
                        <a:pt x="152707" y="199466"/>
                      </a:lnTo>
                      <a:lnTo>
                        <a:pt x="110161" y="217341"/>
                      </a:lnTo>
                      <a:lnTo>
                        <a:pt x="91346" y="223146"/>
                      </a:lnTo>
                      <a:lnTo>
                        <a:pt x="78510" y="227768"/>
                      </a:lnTo>
                      <a:lnTo>
                        <a:pt x="45388" y="247296"/>
                      </a:lnTo>
                      <a:lnTo>
                        <a:pt x="20038" y="276138"/>
                      </a:lnTo>
                      <a:lnTo>
                        <a:pt x="3128" y="319445"/>
                      </a:lnTo>
                      <a:lnTo>
                        <a:pt x="0" y="349047"/>
                      </a:lnTo>
                      <a:lnTo>
                        <a:pt x="17" y="356739"/>
                      </a:lnTo>
                      <a:lnTo>
                        <a:pt x="5253" y="403572"/>
                      </a:lnTo>
                      <a:lnTo>
                        <a:pt x="18613" y="431692"/>
                      </a:lnTo>
                      <a:lnTo>
                        <a:pt x="21889" y="431692"/>
                      </a:lnTo>
                      <a:lnTo>
                        <a:pt x="64375" y="424455"/>
                      </a:lnTo>
                      <a:lnTo>
                        <a:pt x="21584" y="420084"/>
                      </a:lnTo>
                      <a:lnTo>
                        <a:pt x="21128" y="418543"/>
                      </a:lnTo>
                      <a:lnTo>
                        <a:pt x="12715" y="371216"/>
                      </a:lnTo>
                      <a:lnTo>
                        <a:pt x="12263" y="360310"/>
                      </a:lnTo>
                      <a:lnTo>
                        <a:pt x="12380" y="349545"/>
                      </a:lnTo>
                      <a:lnTo>
                        <a:pt x="21543" y="299554"/>
                      </a:lnTo>
                      <a:lnTo>
                        <a:pt x="49045" y="259771"/>
                      </a:lnTo>
                      <a:lnTo>
                        <a:pt x="82634" y="239630"/>
                      </a:lnTo>
                      <a:lnTo>
                        <a:pt x="113923" y="228483"/>
                      </a:lnTo>
                      <a:lnTo>
                        <a:pt x="129393" y="223008"/>
                      </a:lnTo>
                      <a:lnTo>
                        <a:pt x="165692" y="204282"/>
                      </a:lnTo>
                      <a:lnTo>
                        <a:pt x="192659" y="170591"/>
                      </a:lnTo>
                      <a:lnTo>
                        <a:pt x="193564" y="159909"/>
                      </a:lnTo>
                      <a:lnTo>
                        <a:pt x="192142" y="148995"/>
                      </a:lnTo>
                      <a:lnTo>
                        <a:pt x="171394" y="101898"/>
                      </a:lnTo>
                      <a:lnTo>
                        <a:pt x="166707" y="93224"/>
                      </a:lnTo>
                      <a:lnTo>
                        <a:pt x="161637" y="83454"/>
                      </a:lnTo>
                      <a:lnTo>
                        <a:pt x="144878" y="45443"/>
                      </a:lnTo>
                      <a:lnTo>
                        <a:pt x="141237" y="23979"/>
                      </a:lnTo>
                      <a:lnTo>
                        <a:pt x="143626" y="16468"/>
                      </a:lnTo>
                      <a:lnTo>
                        <a:pt x="154897" y="13518"/>
                      </a:lnTo>
                      <a:lnTo>
                        <a:pt x="171571" y="12478"/>
                      </a:lnTo>
                      <a:lnTo>
                        <a:pt x="181427" y="12071"/>
                      </a:lnTo>
                      <a:lnTo>
                        <a:pt x="193173" y="11406"/>
                      </a:lnTo>
                      <a:lnTo>
                        <a:pt x="239927" y="11406"/>
                      </a:lnTo>
                      <a:lnTo>
                        <a:pt x="239480" y="11062"/>
                      </a:lnTo>
                      <a:lnTo>
                        <a:pt x="230256" y="6148"/>
                      </a:lnTo>
                      <a:lnTo>
                        <a:pt x="218438" y="2252"/>
                      </a:lnTo>
                      <a:lnTo>
                        <a:pt x="203757" y="0"/>
                      </a:lnTo>
                      <a:close/>
                    </a:path>
                    <a:path w="259756" h="432263">
                      <a:moveTo>
                        <a:pt x="173197" y="276853"/>
                      </a:moveTo>
                      <a:lnTo>
                        <a:pt x="170911" y="278530"/>
                      </a:lnTo>
                      <a:lnTo>
                        <a:pt x="169538" y="282999"/>
                      </a:lnTo>
                      <a:lnTo>
                        <a:pt x="161296" y="306349"/>
                      </a:lnTo>
                      <a:lnTo>
                        <a:pt x="142242" y="344827"/>
                      </a:lnTo>
                      <a:lnTo>
                        <a:pt x="109735" y="384655"/>
                      </a:lnTo>
                      <a:lnTo>
                        <a:pt x="76523" y="407278"/>
                      </a:lnTo>
                      <a:lnTo>
                        <a:pt x="38928" y="418964"/>
                      </a:lnTo>
                      <a:lnTo>
                        <a:pt x="21584" y="420084"/>
                      </a:lnTo>
                      <a:lnTo>
                        <a:pt x="75984" y="420084"/>
                      </a:lnTo>
                      <a:lnTo>
                        <a:pt x="110090" y="400406"/>
                      </a:lnTo>
                      <a:lnTo>
                        <a:pt x="145021" y="365005"/>
                      </a:lnTo>
                      <a:lnTo>
                        <a:pt x="166071" y="330743"/>
                      </a:lnTo>
                      <a:lnTo>
                        <a:pt x="175417" y="309935"/>
                      </a:lnTo>
                      <a:lnTo>
                        <a:pt x="187144" y="309935"/>
                      </a:lnTo>
                      <a:lnTo>
                        <a:pt x="185145" y="297180"/>
                      </a:lnTo>
                      <a:lnTo>
                        <a:pt x="181389" y="281184"/>
                      </a:lnTo>
                      <a:lnTo>
                        <a:pt x="180690" y="278670"/>
                      </a:lnTo>
                      <a:lnTo>
                        <a:pt x="178429" y="276917"/>
                      </a:lnTo>
                      <a:lnTo>
                        <a:pt x="173197" y="276853"/>
                      </a:lnTo>
                      <a:close/>
                    </a:path>
                    <a:path w="259756" h="432263">
                      <a:moveTo>
                        <a:pt x="239927" y="11406"/>
                      </a:moveTo>
                      <a:lnTo>
                        <a:pt x="193173" y="11406"/>
                      </a:lnTo>
                      <a:lnTo>
                        <a:pt x="209710" y="12444"/>
                      </a:lnTo>
                      <a:lnTo>
                        <a:pt x="222558" y="15674"/>
                      </a:lnTo>
                      <a:lnTo>
                        <a:pt x="232141" y="20260"/>
                      </a:lnTo>
                      <a:lnTo>
                        <a:pt x="238881" y="25368"/>
                      </a:lnTo>
                      <a:lnTo>
                        <a:pt x="245981" y="31997"/>
                      </a:lnTo>
                      <a:lnTo>
                        <a:pt x="248508" y="39313"/>
                      </a:lnTo>
                      <a:lnTo>
                        <a:pt x="248233" y="47128"/>
                      </a:lnTo>
                      <a:lnTo>
                        <a:pt x="212714" y="81562"/>
                      </a:lnTo>
                      <a:lnTo>
                        <a:pt x="194863" y="88462"/>
                      </a:lnTo>
                      <a:lnTo>
                        <a:pt x="193479" y="89846"/>
                      </a:lnTo>
                      <a:lnTo>
                        <a:pt x="192353" y="93224"/>
                      </a:lnTo>
                      <a:lnTo>
                        <a:pt x="192415" y="94139"/>
                      </a:lnTo>
                      <a:lnTo>
                        <a:pt x="192603" y="95332"/>
                      </a:lnTo>
                      <a:lnTo>
                        <a:pt x="194283" y="97727"/>
                      </a:lnTo>
                      <a:lnTo>
                        <a:pt x="196026" y="100374"/>
                      </a:lnTo>
                      <a:lnTo>
                        <a:pt x="215569" y="137208"/>
                      </a:lnTo>
                      <a:lnTo>
                        <a:pt x="229530" y="175139"/>
                      </a:lnTo>
                      <a:lnTo>
                        <a:pt x="239277" y="222150"/>
                      </a:lnTo>
                      <a:lnTo>
                        <a:pt x="241055" y="257405"/>
                      </a:lnTo>
                      <a:lnTo>
                        <a:pt x="239993" y="275953"/>
                      </a:lnTo>
                      <a:lnTo>
                        <a:pt x="229569" y="319445"/>
                      </a:lnTo>
                      <a:lnTo>
                        <a:pt x="211659" y="353367"/>
                      </a:lnTo>
                      <a:lnTo>
                        <a:pt x="186635" y="383391"/>
                      </a:lnTo>
                      <a:lnTo>
                        <a:pt x="176771" y="392415"/>
                      </a:lnTo>
                      <a:lnTo>
                        <a:pt x="195078" y="392415"/>
                      </a:lnTo>
                      <a:lnTo>
                        <a:pt x="222422" y="356739"/>
                      </a:lnTo>
                      <a:lnTo>
                        <a:pt x="239300" y="322534"/>
                      </a:lnTo>
                      <a:lnTo>
                        <a:pt x="250858" y="283666"/>
                      </a:lnTo>
                      <a:lnTo>
                        <a:pt x="254515" y="253537"/>
                      </a:lnTo>
                      <a:lnTo>
                        <a:pt x="254344" y="237846"/>
                      </a:lnTo>
                      <a:lnTo>
                        <a:pt x="248269" y="193268"/>
                      </a:lnTo>
                      <a:lnTo>
                        <a:pt x="236891" y="154540"/>
                      </a:lnTo>
                      <a:lnTo>
                        <a:pt x="219623" y="114300"/>
                      </a:lnTo>
                      <a:lnTo>
                        <a:pt x="210056" y="95483"/>
                      </a:lnTo>
                      <a:lnTo>
                        <a:pt x="224455" y="88740"/>
                      </a:lnTo>
                      <a:lnTo>
                        <a:pt x="253904" y="61793"/>
                      </a:lnTo>
                      <a:lnTo>
                        <a:pt x="259756" y="38997"/>
                      </a:lnTo>
                      <a:lnTo>
                        <a:pt x="255260" y="27318"/>
                      </a:lnTo>
                      <a:lnTo>
                        <a:pt x="246377" y="16366"/>
                      </a:lnTo>
                      <a:lnTo>
                        <a:pt x="239927" y="11406"/>
                      </a:lnTo>
                      <a:close/>
                    </a:path>
                  </a:pathLst>
                </a:custGeom>
                <a:solidFill>
                  <a:srgbClr val="0067AC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36" name="object 23"/>
                <p:cNvSpPr/>
                <p:nvPr/>
              </p:nvSpPr>
              <p:spPr>
                <a:xfrm>
                  <a:off x="678724" y="451399"/>
                  <a:ext cx="153593" cy="4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3" h="45834">
                      <a:moveTo>
                        <a:pt x="40894" y="0"/>
                      </a:moveTo>
                      <a:lnTo>
                        <a:pt x="37998" y="2311"/>
                      </a:lnTo>
                      <a:lnTo>
                        <a:pt x="37236" y="8724"/>
                      </a:lnTo>
                      <a:lnTo>
                        <a:pt x="39535" y="11633"/>
                      </a:lnTo>
                      <a:lnTo>
                        <a:pt x="103987" y="19291"/>
                      </a:lnTo>
                      <a:lnTo>
                        <a:pt x="2197" y="34683"/>
                      </a:lnTo>
                      <a:lnTo>
                        <a:pt x="0" y="37668"/>
                      </a:lnTo>
                      <a:lnTo>
                        <a:pt x="914" y="43751"/>
                      </a:lnTo>
                      <a:lnTo>
                        <a:pt x="3416" y="45834"/>
                      </a:lnTo>
                      <a:lnTo>
                        <a:pt x="6261" y="45834"/>
                      </a:lnTo>
                      <a:lnTo>
                        <a:pt x="7137" y="45770"/>
                      </a:lnTo>
                      <a:lnTo>
                        <a:pt x="151472" y="23939"/>
                      </a:lnTo>
                      <a:lnTo>
                        <a:pt x="153593" y="21424"/>
                      </a:lnTo>
                      <a:lnTo>
                        <a:pt x="153504" y="15570"/>
                      </a:lnTo>
                      <a:lnTo>
                        <a:pt x="151307" y="13131"/>
                      </a:lnTo>
                      <a:lnTo>
                        <a:pt x="40894" y="0"/>
                      </a:lnTo>
                      <a:close/>
                    </a:path>
                  </a:pathLst>
                </a:custGeom>
                <a:solidFill>
                  <a:srgbClr val="0067AC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33" name="object 12"/>
              <p:cNvSpPr/>
              <p:nvPr/>
            </p:nvSpPr>
            <p:spPr>
              <a:xfrm flipH="1">
                <a:off x="555577" y="0"/>
                <a:ext cx="97156" cy="276999"/>
              </a:xfrm>
              <a:custGeom>
                <a:avLst/>
                <a:gdLst/>
                <a:ahLst/>
                <a:cxnLst/>
                <a:rect l="l" t="t" r="r" b="b"/>
                <a:pathLst>
                  <a:path h="777608">
                    <a:moveTo>
                      <a:pt x="0" y="0"/>
                    </a:moveTo>
                    <a:lnTo>
                      <a:pt x="0" y="777608"/>
                    </a:lnTo>
                  </a:path>
                </a:pathLst>
              </a:custGeom>
              <a:ln w="25400">
                <a:solidFill>
                  <a:srgbClr val="0067AC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11271276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8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676" y="1248397"/>
            <a:ext cx="6902767" cy="456673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Суммарный коэффициент рождаемости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72673137"/>
              </p:ext>
            </p:extLst>
          </p:nvPr>
        </p:nvGraphicFramePr>
        <p:xfrm>
          <a:off x="134912" y="1645826"/>
          <a:ext cx="7173086" cy="259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-4340" y="7950735"/>
            <a:ext cx="4824536" cy="13564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5 264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(222,0 %)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нуждающихся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 получили ежемесячные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3 024 (70,0 %)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единовременную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рождением (усыновлением)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ребенка.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588948" y="7938988"/>
            <a:ext cx="3494161" cy="135846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1 409 (281,8 %)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ежемесячную денежную выплату,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рождения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3-го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или последующих детей до достижения ребенком возраста 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060556" y="7951782"/>
            <a:ext cx="3456384" cy="134566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4 930 (133,2 %)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 с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тремя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более детьми получили ежемесячную денежную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выплату при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достижении ребенком возраста от 1,5 до 3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92204" y="7950735"/>
            <a:ext cx="3128822" cy="135640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630 (33,1 %)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 получили региональный материнский (семейный) капитал при рождении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ребенка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285884" y="774668"/>
            <a:ext cx="1291435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1.1.: </a:t>
            </a:r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РОЖДАЕМОСТИ</a:t>
            </a:r>
            <a:endParaRPr kumimoji="0" lang="ru-RU" sz="22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9"/>
          <p:cNvSpPr txBox="1"/>
          <p:nvPr/>
        </p:nvSpPr>
        <p:spPr>
          <a:xfrm>
            <a:off x="-148356" y="4349621"/>
            <a:ext cx="769937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 algn="ctr">
              <a:lnSpc>
                <a:spcPct val="100000"/>
              </a:lnSpc>
              <a:defRPr sz="2800" b="1" u="sng" spc="-13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2000" u="none" spc="0" dirty="0" smtClean="0"/>
              <a:t>Динамика </a:t>
            </a:r>
            <a:r>
              <a:rPr lang="ru-RU" sz="2000" u="none" spc="0" dirty="0" smtClean="0">
                <a:solidFill>
                  <a:srgbClr val="C00000"/>
                </a:solidFill>
              </a:rPr>
              <a:t>первых</a:t>
            </a:r>
            <a:r>
              <a:rPr lang="ru-RU" sz="2000" u="none" spc="0" dirty="0" smtClean="0"/>
              <a:t>, </a:t>
            </a:r>
            <a:r>
              <a:rPr lang="ru-RU" sz="2000" u="none" spc="0" dirty="0" smtClean="0">
                <a:solidFill>
                  <a:srgbClr val="C00000"/>
                </a:solidFill>
              </a:rPr>
              <a:t>вторых</a:t>
            </a:r>
            <a:r>
              <a:rPr lang="ru-RU" sz="2000" u="none" spc="0" dirty="0" smtClean="0"/>
              <a:t>,  </a:t>
            </a:r>
            <a:r>
              <a:rPr lang="ru-RU" sz="2000" u="none" spc="0" dirty="0" smtClean="0">
                <a:solidFill>
                  <a:srgbClr val="C00000"/>
                </a:solidFill>
              </a:rPr>
              <a:t>третьих</a:t>
            </a:r>
            <a:r>
              <a:rPr lang="ru-RU" sz="2000" u="none" spc="0" dirty="0" smtClean="0"/>
              <a:t> (последующих) рождений</a:t>
            </a:r>
            <a:endParaRPr sz="2000" u="none" spc="0" dirty="0"/>
          </a:p>
        </p:txBody>
      </p:sp>
      <p:sp>
        <p:nvSpPr>
          <p:cNvPr id="37" name="object 4"/>
          <p:cNvSpPr/>
          <p:nvPr/>
        </p:nvSpPr>
        <p:spPr>
          <a:xfrm>
            <a:off x="7811998" y="703705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8" name="object 15"/>
          <p:cNvSpPr/>
          <p:nvPr/>
        </p:nvSpPr>
        <p:spPr>
          <a:xfrm>
            <a:off x="1119200" y="703230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normalizeH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ЦЕЛЬ: УЛУЧШЕНИЕ ДЕМОГРАФИЧЕСКОЙ СИТУАЦИИ</a:t>
            </a:r>
            <a:endParaRPr kumimoji="0" lang="ru-RU" sz="2400" b="1" i="0" u="none" strike="noStrike" kern="1200" cap="none" normalizeH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341262" y="0"/>
            <a:ext cx="755091" cy="1029693"/>
            <a:chOff x="269824" y="0"/>
            <a:chExt cx="755091" cy="1029693"/>
          </a:xfrm>
        </p:grpSpPr>
        <p:sp>
          <p:nvSpPr>
            <p:cNvPr id="42" name="object 20"/>
            <p:cNvSpPr/>
            <p:nvPr/>
          </p:nvSpPr>
          <p:spPr>
            <a:xfrm>
              <a:off x="799273" y="554567"/>
              <a:ext cx="74070" cy="67045"/>
            </a:xfrm>
            <a:custGeom>
              <a:avLst/>
              <a:gdLst/>
              <a:ahLst/>
              <a:cxnLst/>
              <a:rect l="l" t="t" r="r" b="b"/>
              <a:pathLst>
                <a:path w="74070" h="67045">
                  <a:moveTo>
                    <a:pt x="35181" y="0"/>
                  </a:moveTo>
                  <a:lnTo>
                    <a:pt x="21430" y="3420"/>
                  </a:lnTo>
                  <a:lnTo>
                    <a:pt x="10253" y="11460"/>
                  </a:lnTo>
                  <a:lnTo>
                    <a:pt x="2745" y="23026"/>
                  </a:lnTo>
                  <a:lnTo>
                    <a:pt x="0" y="37023"/>
                  </a:lnTo>
                  <a:lnTo>
                    <a:pt x="0" y="40185"/>
                  </a:lnTo>
                  <a:lnTo>
                    <a:pt x="36013" y="64693"/>
                  </a:lnTo>
                  <a:lnTo>
                    <a:pt x="55930" y="67045"/>
                  </a:lnTo>
                  <a:lnTo>
                    <a:pt x="58305" y="67020"/>
                  </a:lnTo>
                  <a:lnTo>
                    <a:pt x="59575" y="66550"/>
                  </a:lnTo>
                  <a:lnTo>
                    <a:pt x="66865" y="59113"/>
                  </a:lnTo>
                  <a:lnTo>
                    <a:pt x="68792" y="55115"/>
                  </a:lnTo>
                  <a:lnTo>
                    <a:pt x="50204" y="55115"/>
                  </a:lnTo>
                  <a:lnTo>
                    <a:pt x="39221" y="53445"/>
                  </a:lnTo>
                  <a:lnTo>
                    <a:pt x="26059" y="49204"/>
                  </a:lnTo>
                  <a:lnTo>
                    <a:pt x="12090" y="41290"/>
                  </a:lnTo>
                  <a:lnTo>
                    <a:pt x="11836" y="39906"/>
                  </a:lnTo>
                  <a:lnTo>
                    <a:pt x="11709" y="38483"/>
                  </a:lnTo>
                  <a:lnTo>
                    <a:pt x="12797" y="29890"/>
                  </a:lnTo>
                  <a:lnTo>
                    <a:pt x="18915" y="20722"/>
                  </a:lnTo>
                  <a:lnTo>
                    <a:pt x="30715" y="15072"/>
                  </a:lnTo>
                  <a:lnTo>
                    <a:pt x="48527" y="14363"/>
                  </a:lnTo>
                  <a:lnTo>
                    <a:pt x="65521" y="14363"/>
                  </a:lnTo>
                  <a:lnTo>
                    <a:pt x="61881" y="9706"/>
                  </a:lnTo>
                  <a:lnTo>
                    <a:pt x="49915" y="2578"/>
                  </a:lnTo>
                  <a:lnTo>
                    <a:pt x="35181" y="0"/>
                  </a:lnTo>
                  <a:close/>
                </a:path>
                <a:path w="74070" h="67045">
                  <a:moveTo>
                    <a:pt x="65521" y="14363"/>
                  </a:moveTo>
                  <a:lnTo>
                    <a:pt x="48527" y="14363"/>
                  </a:lnTo>
                  <a:lnTo>
                    <a:pt x="58642" y="23552"/>
                  </a:lnTo>
                  <a:lnTo>
                    <a:pt x="62534" y="37023"/>
                  </a:lnTo>
                  <a:lnTo>
                    <a:pt x="62534" y="43982"/>
                  </a:lnTo>
                  <a:lnTo>
                    <a:pt x="59690" y="50548"/>
                  </a:lnTo>
                  <a:lnTo>
                    <a:pt x="50204" y="55115"/>
                  </a:lnTo>
                  <a:lnTo>
                    <a:pt x="68792" y="55115"/>
                  </a:lnTo>
                  <a:lnTo>
                    <a:pt x="72288" y="47865"/>
                  </a:lnTo>
                  <a:lnTo>
                    <a:pt x="74070" y="33561"/>
                  </a:lnTo>
                  <a:lnTo>
                    <a:pt x="70219" y="20372"/>
                  </a:lnTo>
                  <a:lnTo>
                    <a:pt x="65521" y="14363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3" name="object 21"/>
            <p:cNvSpPr/>
            <p:nvPr/>
          </p:nvSpPr>
          <p:spPr>
            <a:xfrm>
              <a:off x="750743" y="471657"/>
              <a:ext cx="114915" cy="224853"/>
            </a:xfrm>
            <a:custGeom>
              <a:avLst/>
              <a:gdLst/>
              <a:ahLst/>
              <a:cxnLst/>
              <a:rect l="l" t="t" r="r" b="b"/>
              <a:pathLst>
                <a:path w="114915" h="224853">
                  <a:moveTo>
                    <a:pt x="22106" y="0"/>
                  </a:moveTo>
                  <a:lnTo>
                    <a:pt x="10468" y="38019"/>
                  </a:lnTo>
                  <a:lnTo>
                    <a:pt x="3523" y="77732"/>
                  </a:lnTo>
                  <a:lnTo>
                    <a:pt x="35" y="119826"/>
                  </a:lnTo>
                  <a:lnTo>
                    <a:pt x="0" y="130383"/>
                  </a:lnTo>
                  <a:lnTo>
                    <a:pt x="114" y="138558"/>
                  </a:lnTo>
                  <a:lnTo>
                    <a:pt x="7061" y="180750"/>
                  </a:lnTo>
                  <a:lnTo>
                    <a:pt x="38136" y="219426"/>
                  </a:lnTo>
                  <a:lnTo>
                    <a:pt x="64409" y="224853"/>
                  </a:lnTo>
                  <a:lnTo>
                    <a:pt x="71736" y="224344"/>
                  </a:lnTo>
                  <a:lnTo>
                    <a:pt x="82474" y="221101"/>
                  </a:lnTo>
                  <a:lnTo>
                    <a:pt x="93212" y="213954"/>
                  </a:lnTo>
                  <a:lnTo>
                    <a:pt x="94790" y="212287"/>
                  </a:lnTo>
                  <a:lnTo>
                    <a:pt x="54495" y="212287"/>
                  </a:lnTo>
                  <a:lnTo>
                    <a:pt x="43523" y="208431"/>
                  </a:lnTo>
                  <a:lnTo>
                    <a:pt x="18381" y="178160"/>
                  </a:lnTo>
                  <a:lnTo>
                    <a:pt x="11536" y="130383"/>
                  </a:lnTo>
                  <a:lnTo>
                    <a:pt x="11608" y="123308"/>
                  </a:lnTo>
                  <a:lnTo>
                    <a:pt x="15869" y="74497"/>
                  </a:lnTo>
                  <a:lnTo>
                    <a:pt x="22245" y="39281"/>
                  </a:lnTo>
                  <a:lnTo>
                    <a:pt x="34075" y="39281"/>
                  </a:lnTo>
                  <a:lnTo>
                    <a:pt x="33861" y="37897"/>
                  </a:lnTo>
                  <a:lnTo>
                    <a:pt x="31789" y="21732"/>
                  </a:lnTo>
                  <a:lnTo>
                    <a:pt x="30132" y="5588"/>
                  </a:lnTo>
                  <a:lnTo>
                    <a:pt x="29878" y="2781"/>
                  </a:lnTo>
                  <a:lnTo>
                    <a:pt x="27668" y="558"/>
                  </a:lnTo>
                  <a:lnTo>
                    <a:pt x="22106" y="0"/>
                  </a:lnTo>
                  <a:close/>
                </a:path>
                <a:path w="114915" h="224853">
                  <a:moveTo>
                    <a:pt x="34075" y="39281"/>
                  </a:moveTo>
                  <a:lnTo>
                    <a:pt x="22245" y="39281"/>
                  </a:lnTo>
                  <a:lnTo>
                    <a:pt x="22588" y="41698"/>
                  </a:lnTo>
                  <a:lnTo>
                    <a:pt x="30315" y="82245"/>
                  </a:lnTo>
                  <a:lnTo>
                    <a:pt x="44343" y="119826"/>
                  </a:lnTo>
                  <a:lnTo>
                    <a:pt x="83974" y="148759"/>
                  </a:lnTo>
                  <a:lnTo>
                    <a:pt x="94784" y="152912"/>
                  </a:lnTo>
                  <a:lnTo>
                    <a:pt x="103151" y="157441"/>
                  </a:lnTo>
                  <a:lnTo>
                    <a:pt x="92990" y="195115"/>
                  </a:lnTo>
                  <a:lnTo>
                    <a:pt x="54495" y="212287"/>
                  </a:lnTo>
                  <a:lnTo>
                    <a:pt x="94790" y="212287"/>
                  </a:lnTo>
                  <a:lnTo>
                    <a:pt x="104667" y="201856"/>
                  </a:lnTo>
                  <a:lnTo>
                    <a:pt x="110860" y="186858"/>
                  </a:lnTo>
                  <a:lnTo>
                    <a:pt x="113950" y="171513"/>
                  </a:lnTo>
                  <a:lnTo>
                    <a:pt x="114915" y="157812"/>
                  </a:lnTo>
                  <a:lnTo>
                    <a:pt x="114734" y="147750"/>
                  </a:lnTo>
                  <a:lnTo>
                    <a:pt x="114384" y="143319"/>
                  </a:lnTo>
                  <a:lnTo>
                    <a:pt x="114028" y="140144"/>
                  </a:lnTo>
                  <a:lnTo>
                    <a:pt x="111648" y="138257"/>
                  </a:lnTo>
                  <a:lnTo>
                    <a:pt x="104990" y="138257"/>
                  </a:lnTo>
                  <a:lnTo>
                    <a:pt x="96851" y="137832"/>
                  </a:lnTo>
                  <a:lnTo>
                    <a:pt x="56892" y="120943"/>
                  </a:lnTo>
                  <a:lnTo>
                    <a:pt x="42197" y="82865"/>
                  </a:lnTo>
                  <a:lnTo>
                    <a:pt x="36310" y="53718"/>
                  </a:lnTo>
                  <a:lnTo>
                    <a:pt x="34075" y="39281"/>
                  </a:lnTo>
                  <a:close/>
                </a:path>
                <a:path w="114915" h="224853">
                  <a:moveTo>
                    <a:pt x="111145" y="137858"/>
                  </a:moveTo>
                  <a:lnTo>
                    <a:pt x="107970" y="138163"/>
                  </a:lnTo>
                  <a:lnTo>
                    <a:pt x="104990" y="138257"/>
                  </a:lnTo>
                  <a:lnTo>
                    <a:pt x="111648" y="138257"/>
                  </a:lnTo>
                  <a:lnTo>
                    <a:pt x="111145" y="137858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5" name="Группа 40"/>
            <p:cNvGrpSpPr/>
            <p:nvPr/>
          </p:nvGrpSpPr>
          <p:grpSpPr>
            <a:xfrm>
              <a:off x="269824" y="0"/>
              <a:ext cx="755091" cy="1029693"/>
              <a:chOff x="269824" y="0"/>
              <a:chExt cx="755091" cy="1029693"/>
            </a:xfrm>
          </p:grpSpPr>
          <p:grpSp>
            <p:nvGrpSpPr>
              <p:cNvPr id="6" name="Группа 39"/>
              <p:cNvGrpSpPr/>
              <p:nvPr/>
            </p:nvGrpSpPr>
            <p:grpSpPr>
              <a:xfrm>
                <a:off x="269824" y="274602"/>
                <a:ext cx="755091" cy="755091"/>
                <a:chOff x="269824" y="274602"/>
                <a:chExt cx="755091" cy="755091"/>
              </a:xfrm>
            </p:grpSpPr>
            <p:sp>
              <p:nvSpPr>
                <p:cNvPr id="47" name="object 14"/>
                <p:cNvSpPr/>
                <p:nvPr/>
              </p:nvSpPr>
              <p:spPr>
                <a:xfrm>
                  <a:off x="269824" y="274602"/>
                  <a:ext cx="755091" cy="755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91" h="755091">
                      <a:moveTo>
                        <a:pt x="377545" y="755091"/>
                      </a:moveTo>
                      <a:lnTo>
                        <a:pt x="438784" y="750149"/>
                      </a:lnTo>
                      <a:lnTo>
                        <a:pt x="496877" y="735843"/>
                      </a:lnTo>
                      <a:lnTo>
                        <a:pt x="551047" y="712949"/>
                      </a:lnTo>
                      <a:lnTo>
                        <a:pt x="600517" y="682245"/>
                      </a:lnTo>
                      <a:lnTo>
                        <a:pt x="644509" y="644509"/>
                      </a:lnTo>
                      <a:lnTo>
                        <a:pt x="682245" y="600517"/>
                      </a:lnTo>
                      <a:lnTo>
                        <a:pt x="712949" y="551047"/>
                      </a:lnTo>
                      <a:lnTo>
                        <a:pt x="735843" y="496877"/>
                      </a:lnTo>
                      <a:lnTo>
                        <a:pt x="750149" y="438784"/>
                      </a:lnTo>
                      <a:lnTo>
                        <a:pt x="755091" y="377545"/>
                      </a:lnTo>
                      <a:lnTo>
                        <a:pt x="753839" y="346581"/>
                      </a:lnTo>
                      <a:lnTo>
                        <a:pt x="744118" y="286818"/>
                      </a:lnTo>
                      <a:lnTo>
                        <a:pt x="725421" y="230589"/>
                      </a:lnTo>
                      <a:lnTo>
                        <a:pt x="698525" y="178672"/>
                      </a:lnTo>
                      <a:lnTo>
                        <a:pt x="664207" y="131844"/>
                      </a:lnTo>
                      <a:lnTo>
                        <a:pt x="623246" y="90883"/>
                      </a:lnTo>
                      <a:lnTo>
                        <a:pt x="576418" y="56565"/>
                      </a:lnTo>
                      <a:lnTo>
                        <a:pt x="524501" y="29669"/>
                      </a:lnTo>
                      <a:lnTo>
                        <a:pt x="468272" y="10972"/>
                      </a:lnTo>
                      <a:lnTo>
                        <a:pt x="408509" y="1251"/>
                      </a:lnTo>
                      <a:lnTo>
                        <a:pt x="377545" y="0"/>
                      </a:lnTo>
                      <a:lnTo>
                        <a:pt x="346581" y="1251"/>
                      </a:lnTo>
                      <a:lnTo>
                        <a:pt x="286818" y="10972"/>
                      </a:lnTo>
                      <a:lnTo>
                        <a:pt x="230589" y="29669"/>
                      </a:lnTo>
                      <a:lnTo>
                        <a:pt x="178672" y="56565"/>
                      </a:lnTo>
                      <a:lnTo>
                        <a:pt x="131844" y="90883"/>
                      </a:lnTo>
                      <a:lnTo>
                        <a:pt x="90883" y="131844"/>
                      </a:lnTo>
                      <a:lnTo>
                        <a:pt x="56565" y="178672"/>
                      </a:lnTo>
                      <a:lnTo>
                        <a:pt x="29669" y="230589"/>
                      </a:lnTo>
                      <a:lnTo>
                        <a:pt x="10972" y="286818"/>
                      </a:lnTo>
                      <a:lnTo>
                        <a:pt x="1251" y="346581"/>
                      </a:lnTo>
                      <a:lnTo>
                        <a:pt x="0" y="377545"/>
                      </a:lnTo>
                      <a:lnTo>
                        <a:pt x="1251" y="408509"/>
                      </a:lnTo>
                      <a:lnTo>
                        <a:pt x="10972" y="468272"/>
                      </a:lnTo>
                      <a:lnTo>
                        <a:pt x="29669" y="524501"/>
                      </a:lnTo>
                      <a:lnTo>
                        <a:pt x="56565" y="576418"/>
                      </a:lnTo>
                      <a:lnTo>
                        <a:pt x="90883" y="623246"/>
                      </a:lnTo>
                      <a:lnTo>
                        <a:pt x="131844" y="664207"/>
                      </a:lnTo>
                      <a:lnTo>
                        <a:pt x="178672" y="698525"/>
                      </a:lnTo>
                      <a:lnTo>
                        <a:pt x="230589" y="725421"/>
                      </a:lnTo>
                      <a:lnTo>
                        <a:pt x="286818" y="744118"/>
                      </a:lnTo>
                      <a:lnTo>
                        <a:pt x="346581" y="753839"/>
                      </a:lnTo>
                      <a:lnTo>
                        <a:pt x="377545" y="755091"/>
                      </a:lnTo>
                      <a:close/>
                    </a:path>
                  </a:pathLst>
                </a:custGeom>
                <a:ln w="25400">
                  <a:solidFill>
                    <a:srgbClr val="0067AC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48" name="object 22"/>
                <p:cNvSpPr/>
                <p:nvPr/>
              </p:nvSpPr>
              <p:spPr>
                <a:xfrm>
                  <a:off x="484138" y="417478"/>
                  <a:ext cx="259756" cy="43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6" h="432263">
                      <a:moveTo>
                        <a:pt x="187144" y="309935"/>
                      </a:moveTo>
                      <a:lnTo>
                        <a:pt x="175417" y="309935"/>
                      </a:lnTo>
                      <a:lnTo>
                        <a:pt x="176897" y="329168"/>
                      </a:lnTo>
                      <a:lnTo>
                        <a:pt x="177012" y="331143"/>
                      </a:lnTo>
                      <a:lnTo>
                        <a:pt x="169019" y="380359"/>
                      </a:lnTo>
                      <a:lnTo>
                        <a:pt x="148311" y="416097"/>
                      </a:lnTo>
                      <a:lnTo>
                        <a:pt x="140926" y="423297"/>
                      </a:lnTo>
                      <a:lnTo>
                        <a:pt x="140571" y="426815"/>
                      </a:lnTo>
                      <a:lnTo>
                        <a:pt x="144381" y="431717"/>
                      </a:lnTo>
                      <a:lnTo>
                        <a:pt x="147861" y="432263"/>
                      </a:lnTo>
                      <a:lnTo>
                        <a:pt x="150994" y="430104"/>
                      </a:lnTo>
                      <a:lnTo>
                        <a:pt x="182322" y="405153"/>
                      </a:lnTo>
                      <a:lnTo>
                        <a:pt x="195078" y="392415"/>
                      </a:lnTo>
                      <a:lnTo>
                        <a:pt x="176771" y="392415"/>
                      </a:lnTo>
                      <a:lnTo>
                        <a:pt x="180237" y="383720"/>
                      </a:lnTo>
                      <a:lnTo>
                        <a:pt x="188616" y="339814"/>
                      </a:lnTo>
                      <a:lnTo>
                        <a:pt x="188628" y="326543"/>
                      </a:lnTo>
                      <a:lnTo>
                        <a:pt x="187522" y="312349"/>
                      </a:lnTo>
                      <a:lnTo>
                        <a:pt x="187144" y="309935"/>
                      </a:lnTo>
                      <a:close/>
                    </a:path>
                    <a:path w="259756" h="432263">
                      <a:moveTo>
                        <a:pt x="203757" y="0"/>
                      </a:moveTo>
                      <a:lnTo>
                        <a:pt x="185948" y="19"/>
                      </a:lnTo>
                      <a:lnTo>
                        <a:pt x="180728" y="387"/>
                      </a:lnTo>
                      <a:lnTo>
                        <a:pt x="165414" y="1037"/>
                      </a:lnTo>
                      <a:lnTo>
                        <a:pt x="128387" y="19438"/>
                      </a:lnTo>
                      <a:lnTo>
                        <a:pt x="127972" y="27318"/>
                      </a:lnTo>
                      <a:lnTo>
                        <a:pt x="129219" y="35915"/>
                      </a:lnTo>
                      <a:lnTo>
                        <a:pt x="144724" y="75770"/>
                      </a:lnTo>
                      <a:lnTo>
                        <a:pt x="163977" y="112791"/>
                      </a:lnTo>
                      <a:lnTo>
                        <a:pt x="169976" y="124399"/>
                      </a:lnTo>
                      <a:lnTo>
                        <a:pt x="175005" y="135691"/>
                      </a:lnTo>
                      <a:lnTo>
                        <a:pt x="178586" y="146799"/>
                      </a:lnTo>
                      <a:lnTo>
                        <a:pt x="180239" y="157858"/>
                      </a:lnTo>
                      <a:lnTo>
                        <a:pt x="179483" y="169000"/>
                      </a:lnTo>
                      <a:lnTo>
                        <a:pt x="152707" y="199466"/>
                      </a:lnTo>
                      <a:lnTo>
                        <a:pt x="110161" y="217341"/>
                      </a:lnTo>
                      <a:lnTo>
                        <a:pt x="91346" y="223146"/>
                      </a:lnTo>
                      <a:lnTo>
                        <a:pt x="78510" y="227768"/>
                      </a:lnTo>
                      <a:lnTo>
                        <a:pt x="45388" y="247296"/>
                      </a:lnTo>
                      <a:lnTo>
                        <a:pt x="20038" y="276138"/>
                      </a:lnTo>
                      <a:lnTo>
                        <a:pt x="3128" y="319445"/>
                      </a:lnTo>
                      <a:lnTo>
                        <a:pt x="0" y="349047"/>
                      </a:lnTo>
                      <a:lnTo>
                        <a:pt x="17" y="356739"/>
                      </a:lnTo>
                      <a:lnTo>
                        <a:pt x="5253" y="403572"/>
                      </a:lnTo>
                      <a:lnTo>
                        <a:pt x="18613" y="431692"/>
                      </a:lnTo>
                      <a:lnTo>
                        <a:pt x="21889" y="431692"/>
                      </a:lnTo>
                      <a:lnTo>
                        <a:pt x="64375" y="424455"/>
                      </a:lnTo>
                      <a:lnTo>
                        <a:pt x="21584" y="420084"/>
                      </a:lnTo>
                      <a:lnTo>
                        <a:pt x="21128" y="418543"/>
                      </a:lnTo>
                      <a:lnTo>
                        <a:pt x="12715" y="371216"/>
                      </a:lnTo>
                      <a:lnTo>
                        <a:pt x="12263" y="360310"/>
                      </a:lnTo>
                      <a:lnTo>
                        <a:pt x="12380" y="349545"/>
                      </a:lnTo>
                      <a:lnTo>
                        <a:pt x="21543" y="299554"/>
                      </a:lnTo>
                      <a:lnTo>
                        <a:pt x="49045" y="259771"/>
                      </a:lnTo>
                      <a:lnTo>
                        <a:pt x="82634" y="239630"/>
                      </a:lnTo>
                      <a:lnTo>
                        <a:pt x="113923" y="228483"/>
                      </a:lnTo>
                      <a:lnTo>
                        <a:pt x="129393" y="223008"/>
                      </a:lnTo>
                      <a:lnTo>
                        <a:pt x="165692" y="204282"/>
                      </a:lnTo>
                      <a:lnTo>
                        <a:pt x="192659" y="170591"/>
                      </a:lnTo>
                      <a:lnTo>
                        <a:pt x="193564" y="159909"/>
                      </a:lnTo>
                      <a:lnTo>
                        <a:pt x="192142" y="148995"/>
                      </a:lnTo>
                      <a:lnTo>
                        <a:pt x="171394" y="101898"/>
                      </a:lnTo>
                      <a:lnTo>
                        <a:pt x="166707" y="93224"/>
                      </a:lnTo>
                      <a:lnTo>
                        <a:pt x="161637" y="83454"/>
                      </a:lnTo>
                      <a:lnTo>
                        <a:pt x="144878" y="45443"/>
                      </a:lnTo>
                      <a:lnTo>
                        <a:pt x="141237" y="23979"/>
                      </a:lnTo>
                      <a:lnTo>
                        <a:pt x="143626" y="16468"/>
                      </a:lnTo>
                      <a:lnTo>
                        <a:pt x="154897" y="13518"/>
                      </a:lnTo>
                      <a:lnTo>
                        <a:pt x="171571" y="12478"/>
                      </a:lnTo>
                      <a:lnTo>
                        <a:pt x="181427" y="12071"/>
                      </a:lnTo>
                      <a:lnTo>
                        <a:pt x="193173" y="11406"/>
                      </a:lnTo>
                      <a:lnTo>
                        <a:pt x="239927" y="11406"/>
                      </a:lnTo>
                      <a:lnTo>
                        <a:pt x="239480" y="11062"/>
                      </a:lnTo>
                      <a:lnTo>
                        <a:pt x="230256" y="6148"/>
                      </a:lnTo>
                      <a:lnTo>
                        <a:pt x="218438" y="2252"/>
                      </a:lnTo>
                      <a:lnTo>
                        <a:pt x="203757" y="0"/>
                      </a:lnTo>
                      <a:close/>
                    </a:path>
                    <a:path w="259756" h="432263">
                      <a:moveTo>
                        <a:pt x="173197" y="276853"/>
                      </a:moveTo>
                      <a:lnTo>
                        <a:pt x="170911" y="278530"/>
                      </a:lnTo>
                      <a:lnTo>
                        <a:pt x="169538" y="282999"/>
                      </a:lnTo>
                      <a:lnTo>
                        <a:pt x="161296" y="306349"/>
                      </a:lnTo>
                      <a:lnTo>
                        <a:pt x="142242" y="344827"/>
                      </a:lnTo>
                      <a:lnTo>
                        <a:pt x="109735" y="384655"/>
                      </a:lnTo>
                      <a:lnTo>
                        <a:pt x="76523" y="407278"/>
                      </a:lnTo>
                      <a:lnTo>
                        <a:pt x="38928" y="418964"/>
                      </a:lnTo>
                      <a:lnTo>
                        <a:pt x="21584" y="420084"/>
                      </a:lnTo>
                      <a:lnTo>
                        <a:pt x="75984" y="420084"/>
                      </a:lnTo>
                      <a:lnTo>
                        <a:pt x="110090" y="400406"/>
                      </a:lnTo>
                      <a:lnTo>
                        <a:pt x="145021" y="365005"/>
                      </a:lnTo>
                      <a:lnTo>
                        <a:pt x="166071" y="330743"/>
                      </a:lnTo>
                      <a:lnTo>
                        <a:pt x="175417" y="309935"/>
                      </a:lnTo>
                      <a:lnTo>
                        <a:pt x="187144" y="309935"/>
                      </a:lnTo>
                      <a:lnTo>
                        <a:pt x="185145" y="297180"/>
                      </a:lnTo>
                      <a:lnTo>
                        <a:pt x="181389" y="281184"/>
                      </a:lnTo>
                      <a:lnTo>
                        <a:pt x="180690" y="278670"/>
                      </a:lnTo>
                      <a:lnTo>
                        <a:pt x="178429" y="276917"/>
                      </a:lnTo>
                      <a:lnTo>
                        <a:pt x="173197" y="276853"/>
                      </a:lnTo>
                      <a:close/>
                    </a:path>
                    <a:path w="259756" h="432263">
                      <a:moveTo>
                        <a:pt x="239927" y="11406"/>
                      </a:moveTo>
                      <a:lnTo>
                        <a:pt x="193173" y="11406"/>
                      </a:lnTo>
                      <a:lnTo>
                        <a:pt x="209710" y="12444"/>
                      </a:lnTo>
                      <a:lnTo>
                        <a:pt x="222558" y="15674"/>
                      </a:lnTo>
                      <a:lnTo>
                        <a:pt x="232141" y="20260"/>
                      </a:lnTo>
                      <a:lnTo>
                        <a:pt x="238881" y="25368"/>
                      </a:lnTo>
                      <a:lnTo>
                        <a:pt x="245981" y="31997"/>
                      </a:lnTo>
                      <a:lnTo>
                        <a:pt x="248508" y="39313"/>
                      </a:lnTo>
                      <a:lnTo>
                        <a:pt x="248233" y="47128"/>
                      </a:lnTo>
                      <a:lnTo>
                        <a:pt x="212714" y="81562"/>
                      </a:lnTo>
                      <a:lnTo>
                        <a:pt x="194863" y="88462"/>
                      </a:lnTo>
                      <a:lnTo>
                        <a:pt x="193479" y="89846"/>
                      </a:lnTo>
                      <a:lnTo>
                        <a:pt x="192353" y="93224"/>
                      </a:lnTo>
                      <a:lnTo>
                        <a:pt x="192415" y="94139"/>
                      </a:lnTo>
                      <a:lnTo>
                        <a:pt x="192603" y="95332"/>
                      </a:lnTo>
                      <a:lnTo>
                        <a:pt x="194283" y="97727"/>
                      </a:lnTo>
                      <a:lnTo>
                        <a:pt x="196026" y="100374"/>
                      </a:lnTo>
                      <a:lnTo>
                        <a:pt x="215569" y="137208"/>
                      </a:lnTo>
                      <a:lnTo>
                        <a:pt x="229530" y="175139"/>
                      </a:lnTo>
                      <a:lnTo>
                        <a:pt x="239277" y="222150"/>
                      </a:lnTo>
                      <a:lnTo>
                        <a:pt x="241055" y="257405"/>
                      </a:lnTo>
                      <a:lnTo>
                        <a:pt x="239993" y="275953"/>
                      </a:lnTo>
                      <a:lnTo>
                        <a:pt x="229569" y="319445"/>
                      </a:lnTo>
                      <a:lnTo>
                        <a:pt x="211659" y="353367"/>
                      </a:lnTo>
                      <a:lnTo>
                        <a:pt x="186635" y="383391"/>
                      </a:lnTo>
                      <a:lnTo>
                        <a:pt x="176771" y="392415"/>
                      </a:lnTo>
                      <a:lnTo>
                        <a:pt x="195078" y="392415"/>
                      </a:lnTo>
                      <a:lnTo>
                        <a:pt x="222422" y="356739"/>
                      </a:lnTo>
                      <a:lnTo>
                        <a:pt x="239300" y="322534"/>
                      </a:lnTo>
                      <a:lnTo>
                        <a:pt x="250858" y="283666"/>
                      </a:lnTo>
                      <a:lnTo>
                        <a:pt x="254515" y="253537"/>
                      </a:lnTo>
                      <a:lnTo>
                        <a:pt x="254344" y="237846"/>
                      </a:lnTo>
                      <a:lnTo>
                        <a:pt x="248269" y="193268"/>
                      </a:lnTo>
                      <a:lnTo>
                        <a:pt x="236891" y="154540"/>
                      </a:lnTo>
                      <a:lnTo>
                        <a:pt x="219623" y="114300"/>
                      </a:lnTo>
                      <a:lnTo>
                        <a:pt x="210056" y="95483"/>
                      </a:lnTo>
                      <a:lnTo>
                        <a:pt x="224455" y="88740"/>
                      </a:lnTo>
                      <a:lnTo>
                        <a:pt x="253904" y="61793"/>
                      </a:lnTo>
                      <a:lnTo>
                        <a:pt x="259756" y="38997"/>
                      </a:lnTo>
                      <a:lnTo>
                        <a:pt x="255260" y="27318"/>
                      </a:lnTo>
                      <a:lnTo>
                        <a:pt x="246377" y="16366"/>
                      </a:lnTo>
                      <a:lnTo>
                        <a:pt x="239927" y="11406"/>
                      </a:lnTo>
                      <a:close/>
                    </a:path>
                  </a:pathLst>
                </a:custGeom>
                <a:solidFill>
                  <a:srgbClr val="0067AC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49" name="object 23"/>
                <p:cNvSpPr/>
                <p:nvPr/>
              </p:nvSpPr>
              <p:spPr>
                <a:xfrm>
                  <a:off x="678724" y="451399"/>
                  <a:ext cx="153593" cy="4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3" h="45834">
                      <a:moveTo>
                        <a:pt x="40894" y="0"/>
                      </a:moveTo>
                      <a:lnTo>
                        <a:pt x="37998" y="2311"/>
                      </a:lnTo>
                      <a:lnTo>
                        <a:pt x="37236" y="8724"/>
                      </a:lnTo>
                      <a:lnTo>
                        <a:pt x="39535" y="11633"/>
                      </a:lnTo>
                      <a:lnTo>
                        <a:pt x="103987" y="19291"/>
                      </a:lnTo>
                      <a:lnTo>
                        <a:pt x="2197" y="34683"/>
                      </a:lnTo>
                      <a:lnTo>
                        <a:pt x="0" y="37668"/>
                      </a:lnTo>
                      <a:lnTo>
                        <a:pt x="914" y="43751"/>
                      </a:lnTo>
                      <a:lnTo>
                        <a:pt x="3416" y="45834"/>
                      </a:lnTo>
                      <a:lnTo>
                        <a:pt x="6261" y="45834"/>
                      </a:lnTo>
                      <a:lnTo>
                        <a:pt x="7137" y="45770"/>
                      </a:lnTo>
                      <a:lnTo>
                        <a:pt x="151472" y="23939"/>
                      </a:lnTo>
                      <a:lnTo>
                        <a:pt x="153593" y="21424"/>
                      </a:lnTo>
                      <a:lnTo>
                        <a:pt x="153504" y="15570"/>
                      </a:lnTo>
                      <a:lnTo>
                        <a:pt x="151307" y="13131"/>
                      </a:lnTo>
                      <a:lnTo>
                        <a:pt x="40894" y="0"/>
                      </a:lnTo>
                      <a:close/>
                    </a:path>
                  </a:pathLst>
                </a:custGeom>
                <a:solidFill>
                  <a:srgbClr val="0067AC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46" name="object 12"/>
              <p:cNvSpPr/>
              <p:nvPr/>
            </p:nvSpPr>
            <p:spPr>
              <a:xfrm flipH="1">
                <a:off x="555577" y="0"/>
                <a:ext cx="97156" cy="276999"/>
              </a:xfrm>
              <a:custGeom>
                <a:avLst/>
                <a:gdLst/>
                <a:ahLst/>
                <a:cxnLst/>
                <a:rect l="l" t="t" r="r" b="b"/>
                <a:pathLst>
                  <a:path h="777608">
                    <a:moveTo>
                      <a:pt x="0" y="0"/>
                    </a:moveTo>
                    <a:lnTo>
                      <a:pt x="0" y="777608"/>
                    </a:lnTo>
                  </a:path>
                </a:pathLst>
              </a:custGeom>
              <a:ln w="25400">
                <a:solidFill>
                  <a:srgbClr val="0067AC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139676" y="9451155"/>
            <a:ext cx="14839273" cy="1145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Пропаганда семейных ценностей и ответственного родительства: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проведение регионального конкурса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 года»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семья Гунгаевых (Агинский район) победитель в номинации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«Сельская семья»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Всероссийского конкурса «Семья года»;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2019 году впервые на территории краевого перинатального центра заложена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«Аллея семьи»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678533559"/>
              </p:ext>
            </p:extLst>
          </p:nvPr>
        </p:nvGraphicFramePr>
        <p:xfrm>
          <a:off x="170676" y="4655373"/>
          <a:ext cx="713732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>
          <a:xfrm>
            <a:off x="11342714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597890014"/>
              </p:ext>
            </p:extLst>
          </p:nvPr>
        </p:nvGraphicFramePr>
        <p:xfrm>
          <a:off x="8060556" y="1232190"/>
          <a:ext cx="7002849" cy="188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573762766"/>
              </p:ext>
            </p:extLst>
          </p:nvPr>
        </p:nvGraphicFramePr>
        <p:xfrm>
          <a:off x="8021026" y="3419929"/>
          <a:ext cx="7040694" cy="213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578037213"/>
              </p:ext>
            </p:extLst>
          </p:nvPr>
        </p:nvGraphicFramePr>
        <p:xfrm>
          <a:off x="8018730" y="5778748"/>
          <a:ext cx="6996419" cy="202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47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262" y="1646325"/>
            <a:ext cx="7358114" cy="518228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400" b="1" spc="-130" dirty="0" smtClean="0">
                <a:latin typeface="Times New Roman" pitchFamily="18" charset="0"/>
                <a:cs typeface="Times New Roman" pitchFamily="18" charset="0"/>
              </a:rPr>
              <a:t>Миграция населения, чел.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50234908"/>
              </p:ext>
            </p:extLst>
          </p:nvPr>
        </p:nvGraphicFramePr>
        <p:xfrm>
          <a:off x="341262" y="2401448"/>
          <a:ext cx="7429552" cy="31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003508" y="3995699"/>
            <a:ext cx="6982544" cy="1999073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2020 году в программе повышения мобильности трудовых ресурсов: привлечение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других субъектов с предоставлением финансовой поддержки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работодателям на возмещение затрат 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1,0 млн. руб. на каждого работника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85128" y="8371036"/>
            <a:ext cx="7000924" cy="165618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Регулирование привлечения иностранных работников, осуществляющих трудовую деятельность на основании патентов.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Ежегодно около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 тыс. чел.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увеличение бюджета края более чем на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145,0 млн. руб. 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85128" y="6354812"/>
            <a:ext cx="7000924" cy="18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289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120,4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прибывших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соотечественников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государственной программы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Забайкальского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оказанию содействия добровольному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переселению соотечественников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проживающих за рубежом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269956" y="846106"/>
            <a:ext cx="1384304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1.2.:  </a:t>
            </a:r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МИГРАЦИИ НАСЕЛЕНИЯ,</a:t>
            </a:r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ПОВЫШЕНИЕ  МОБИЛЬНОСТИ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kumimoji="0" lang="ru-RU" sz="2200" b="1" i="0" u="none" strike="noStrike" kern="1200" cap="none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РУДОВЫХ РЕСУРСОВ </a:t>
            </a:r>
            <a:endParaRPr kumimoji="0" lang="ru-RU" sz="22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bject 4"/>
          <p:cNvSpPr/>
          <p:nvPr/>
        </p:nvSpPr>
        <p:spPr>
          <a:xfrm>
            <a:off x="7811998" y="703705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8" name="object 15"/>
          <p:cNvSpPr/>
          <p:nvPr/>
        </p:nvSpPr>
        <p:spPr>
          <a:xfrm>
            <a:off x="1119200" y="703230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12700">
              <a:defRPr sz="2400" b="1">
                <a:solidFill>
                  <a:srgbClr val="0067AC"/>
                </a:solidFill>
                <a:latin typeface="Georgia" pitchFamily="18" charset="0"/>
                <a:cs typeface="Arial"/>
              </a:defRPr>
            </a:lvl1pPr>
          </a:lstStyle>
          <a:p>
            <a:r>
              <a:rPr lang="ru-RU" dirty="0"/>
              <a:t>ЦЕЛЬ: УЛУЧШЕНИЕ ДЕМОГРАФИЧЕСКОЙ СИТУАЦИИ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8573" y="5611268"/>
            <a:ext cx="7215238" cy="887560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400" b="1" spc="-13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Сокращение квоты на привлечение  иностранных работников</a:t>
            </a:r>
            <a:endParaRPr lang="ru-RU" sz="2400" b="1" spc="-13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2" y="6570836"/>
            <a:ext cx="7158494" cy="4008655"/>
          </a:xfrm>
          <a:prstGeom prst="rect">
            <a:avLst/>
          </a:prstGeom>
        </p:spPr>
      </p:pic>
      <p:grpSp>
        <p:nvGrpSpPr>
          <p:cNvPr id="2" name="Группа 44"/>
          <p:cNvGrpSpPr/>
          <p:nvPr/>
        </p:nvGrpSpPr>
        <p:grpSpPr>
          <a:xfrm>
            <a:off x="341262" y="0"/>
            <a:ext cx="755091" cy="1029693"/>
            <a:chOff x="269824" y="0"/>
            <a:chExt cx="755091" cy="1029693"/>
          </a:xfrm>
        </p:grpSpPr>
        <p:sp>
          <p:nvSpPr>
            <p:cNvPr id="46" name="object 20"/>
            <p:cNvSpPr/>
            <p:nvPr/>
          </p:nvSpPr>
          <p:spPr>
            <a:xfrm>
              <a:off x="799273" y="554567"/>
              <a:ext cx="74070" cy="67045"/>
            </a:xfrm>
            <a:custGeom>
              <a:avLst/>
              <a:gdLst/>
              <a:ahLst/>
              <a:cxnLst/>
              <a:rect l="l" t="t" r="r" b="b"/>
              <a:pathLst>
                <a:path w="74070" h="67045">
                  <a:moveTo>
                    <a:pt x="35181" y="0"/>
                  </a:moveTo>
                  <a:lnTo>
                    <a:pt x="21430" y="3420"/>
                  </a:lnTo>
                  <a:lnTo>
                    <a:pt x="10253" y="11460"/>
                  </a:lnTo>
                  <a:lnTo>
                    <a:pt x="2745" y="23026"/>
                  </a:lnTo>
                  <a:lnTo>
                    <a:pt x="0" y="37023"/>
                  </a:lnTo>
                  <a:lnTo>
                    <a:pt x="0" y="40185"/>
                  </a:lnTo>
                  <a:lnTo>
                    <a:pt x="36013" y="64693"/>
                  </a:lnTo>
                  <a:lnTo>
                    <a:pt x="55930" y="67045"/>
                  </a:lnTo>
                  <a:lnTo>
                    <a:pt x="58305" y="67020"/>
                  </a:lnTo>
                  <a:lnTo>
                    <a:pt x="59575" y="66550"/>
                  </a:lnTo>
                  <a:lnTo>
                    <a:pt x="66865" y="59113"/>
                  </a:lnTo>
                  <a:lnTo>
                    <a:pt x="68792" y="55115"/>
                  </a:lnTo>
                  <a:lnTo>
                    <a:pt x="50204" y="55115"/>
                  </a:lnTo>
                  <a:lnTo>
                    <a:pt x="39221" y="53445"/>
                  </a:lnTo>
                  <a:lnTo>
                    <a:pt x="26059" y="49204"/>
                  </a:lnTo>
                  <a:lnTo>
                    <a:pt x="12090" y="41290"/>
                  </a:lnTo>
                  <a:lnTo>
                    <a:pt x="11836" y="39906"/>
                  </a:lnTo>
                  <a:lnTo>
                    <a:pt x="11709" y="38483"/>
                  </a:lnTo>
                  <a:lnTo>
                    <a:pt x="12797" y="29890"/>
                  </a:lnTo>
                  <a:lnTo>
                    <a:pt x="18915" y="20722"/>
                  </a:lnTo>
                  <a:lnTo>
                    <a:pt x="30715" y="15072"/>
                  </a:lnTo>
                  <a:lnTo>
                    <a:pt x="48527" y="14363"/>
                  </a:lnTo>
                  <a:lnTo>
                    <a:pt x="65521" y="14363"/>
                  </a:lnTo>
                  <a:lnTo>
                    <a:pt x="61881" y="9706"/>
                  </a:lnTo>
                  <a:lnTo>
                    <a:pt x="49915" y="2578"/>
                  </a:lnTo>
                  <a:lnTo>
                    <a:pt x="35181" y="0"/>
                  </a:lnTo>
                  <a:close/>
                </a:path>
                <a:path w="74070" h="67045">
                  <a:moveTo>
                    <a:pt x="65521" y="14363"/>
                  </a:moveTo>
                  <a:lnTo>
                    <a:pt x="48527" y="14363"/>
                  </a:lnTo>
                  <a:lnTo>
                    <a:pt x="58642" y="23552"/>
                  </a:lnTo>
                  <a:lnTo>
                    <a:pt x="62534" y="37023"/>
                  </a:lnTo>
                  <a:lnTo>
                    <a:pt x="62534" y="43982"/>
                  </a:lnTo>
                  <a:lnTo>
                    <a:pt x="59690" y="50548"/>
                  </a:lnTo>
                  <a:lnTo>
                    <a:pt x="50204" y="55115"/>
                  </a:lnTo>
                  <a:lnTo>
                    <a:pt x="68792" y="55115"/>
                  </a:lnTo>
                  <a:lnTo>
                    <a:pt x="72288" y="47865"/>
                  </a:lnTo>
                  <a:lnTo>
                    <a:pt x="74070" y="33561"/>
                  </a:lnTo>
                  <a:lnTo>
                    <a:pt x="70219" y="20372"/>
                  </a:lnTo>
                  <a:lnTo>
                    <a:pt x="65521" y="14363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7" name="object 21"/>
            <p:cNvSpPr/>
            <p:nvPr/>
          </p:nvSpPr>
          <p:spPr>
            <a:xfrm>
              <a:off x="750743" y="471657"/>
              <a:ext cx="114915" cy="224853"/>
            </a:xfrm>
            <a:custGeom>
              <a:avLst/>
              <a:gdLst/>
              <a:ahLst/>
              <a:cxnLst/>
              <a:rect l="l" t="t" r="r" b="b"/>
              <a:pathLst>
                <a:path w="114915" h="224853">
                  <a:moveTo>
                    <a:pt x="22106" y="0"/>
                  </a:moveTo>
                  <a:lnTo>
                    <a:pt x="10468" y="38019"/>
                  </a:lnTo>
                  <a:lnTo>
                    <a:pt x="3523" y="77732"/>
                  </a:lnTo>
                  <a:lnTo>
                    <a:pt x="35" y="119826"/>
                  </a:lnTo>
                  <a:lnTo>
                    <a:pt x="0" y="130383"/>
                  </a:lnTo>
                  <a:lnTo>
                    <a:pt x="114" y="138558"/>
                  </a:lnTo>
                  <a:lnTo>
                    <a:pt x="7061" y="180750"/>
                  </a:lnTo>
                  <a:lnTo>
                    <a:pt x="38136" y="219426"/>
                  </a:lnTo>
                  <a:lnTo>
                    <a:pt x="64409" y="224853"/>
                  </a:lnTo>
                  <a:lnTo>
                    <a:pt x="71736" y="224344"/>
                  </a:lnTo>
                  <a:lnTo>
                    <a:pt x="82474" y="221101"/>
                  </a:lnTo>
                  <a:lnTo>
                    <a:pt x="93212" y="213954"/>
                  </a:lnTo>
                  <a:lnTo>
                    <a:pt x="94790" y="212287"/>
                  </a:lnTo>
                  <a:lnTo>
                    <a:pt x="54495" y="212287"/>
                  </a:lnTo>
                  <a:lnTo>
                    <a:pt x="43523" y="208431"/>
                  </a:lnTo>
                  <a:lnTo>
                    <a:pt x="18381" y="178160"/>
                  </a:lnTo>
                  <a:lnTo>
                    <a:pt x="11536" y="130383"/>
                  </a:lnTo>
                  <a:lnTo>
                    <a:pt x="11608" y="123308"/>
                  </a:lnTo>
                  <a:lnTo>
                    <a:pt x="15869" y="74497"/>
                  </a:lnTo>
                  <a:lnTo>
                    <a:pt x="22245" y="39281"/>
                  </a:lnTo>
                  <a:lnTo>
                    <a:pt x="34075" y="39281"/>
                  </a:lnTo>
                  <a:lnTo>
                    <a:pt x="33861" y="37897"/>
                  </a:lnTo>
                  <a:lnTo>
                    <a:pt x="31789" y="21732"/>
                  </a:lnTo>
                  <a:lnTo>
                    <a:pt x="30132" y="5588"/>
                  </a:lnTo>
                  <a:lnTo>
                    <a:pt x="29878" y="2781"/>
                  </a:lnTo>
                  <a:lnTo>
                    <a:pt x="27668" y="558"/>
                  </a:lnTo>
                  <a:lnTo>
                    <a:pt x="22106" y="0"/>
                  </a:lnTo>
                  <a:close/>
                </a:path>
                <a:path w="114915" h="224853">
                  <a:moveTo>
                    <a:pt x="34075" y="39281"/>
                  </a:moveTo>
                  <a:lnTo>
                    <a:pt x="22245" y="39281"/>
                  </a:lnTo>
                  <a:lnTo>
                    <a:pt x="22588" y="41698"/>
                  </a:lnTo>
                  <a:lnTo>
                    <a:pt x="30315" y="82245"/>
                  </a:lnTo>
                  <a:lnTo>
                    <a:pt x="44343" y="119826"/>
                  </a:lnTo>
                  <a:lnTo>
                    <a:pt x="83974" y="148759"/>
                  </a:lnTo>
                  <a:lnTo>
                    <a:pt x="94784" y="152912"/>
                  </a:lnTo>
                  <a:lnTo>
                    <a:pt x="103151" y="157441"/>
                  </a:lnTo>
                  <a:lnTo>
                    <a:pt x="92990" y="195115"/>
                  </a:lnTo>
                  <a:lnTo>
                    <a:pt x="54495" y="212287"/>
                  </a:lnTo>
                  <a:lnTo>
                    <a:pt x="94790" y="212287"/>
                  </a:lnTo>
                  <a:lnTo>
                    <a:pt x="104667" y="201856"/>
                  </a:lnTo>
                  <a:lnTo>
                    <a:pt x="110860" y="186858"/>
                  </a:lnTo>
                  <a:lnTo>
                    <a:pt x="113950" y="171513"/>
                  </a:lnTo>
                  <a:lnTo>
                    <a:pt x="114915" y="157812"/>
                  </a:lnTo>
                  <a:lnTo>
                    <a:pt x="114734" y="147750"/>
                  </a:lnTo>
                  <a:lnTo>
                    <a:pt x="114384" y="143319"/>
                  </a:lnTo>
                  <a:lnTo>
                    <a:pt x="114028" y="140144"/>
                  </a:lnTo>
                  <a:lnTo>
                    <a:pt x="111648" y="138257"/>
                  </a:lnTo>
                  <a:lnTo>
                    <a:pt x="104990" y="138257"/>
                  </a:lnTo>
                  <a:lnTo>
                    <a:pt x="96851" y="137832"/>
                  </a:lnTo>
                  <a:lnTo>
                    <a:pt x="56892" y="120943"/>
                  </a:lnTo>
                  <a:lnTo>
                    <a:pt x="42197" y="82865"/>
                  </a:lnTo>
                  <a:lnTo>
                    <a:pt x="36310" y="53718"/>
                  </a:lnTo>
                  <a:lnTo>
                    <a:pt x="34075" y="39281"/>
                  </a:lnTo>
                  <a:close/>
                </a:path>
                <a:path w="114915" h="224853">
                  <a:moveTo>
                    <a:pt x="111145" y="137858"/>
                  </a:moveTo>
                  <a:lnTo>
                    <a:pt x="107970" y="138163"/>
                  </a:lnTo>
                  <a:lnTo>
                    <a:pt x="104990" y="138257"/>
                  </a:lnTo>
                  <a:lnTo>
                    <a:pt x="111648" y="138257"/>
                  </a:lnTo>
                  <a:lnTo>
                    <a:pt x="111145" y="137858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5" name="Группа 40"/>
            <p:cNvGrpSpPr/>
            <p:nvPr/>
          </p:nvGrpSpPr>
          <p:grpSpPr>
            <a:xfrm>
              <a:off x="269824" y="0"/>
              <a:ext cx="755091" cy="1029693"/>
              <a:chOff x="269824" y="0"/>
              <a:chExt cx="755091" cy="1029693"/>
            </a:xfrm>
          </p:grpSpPr>
          <p:grpSp>
            <p:nvGrpSpPr>
              <p:cNvPr id="6" name="Группа 39"/>
              <p:cNvGrpSpPr/>
              <p:nvPr/>
            </p:nvGrpSpPr>
            <p:grpSpPr>
              <a:xfrm>
                <a:off x="269824" y="274602"/>
                <a:ext cx="755091" cy="755091"/>
                <a:chOff x="269824" y="274602"/>
                <a:chExt cx="755091" cy="755091"/>
              </a:xfrm>
            </p:grpSpPr>
            <p:sp>
              <p:nvSpPr>
                <p:cNvPr id="51" name="object 14"/>
                <p:cNvSpPr/>
                <p:nvPr/>
              </p:nvSpPr>
              <p:spPr>
                <a:xfrm>
                  <a:off x="269824" y="274602"/>
                  <a:ext cx="755091" cy="755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91" h="755091">
                      <a:moveTo>
                        <a:pt x="377545" y="755091"/>
                      </a:moveTo>
                      <a:lnTo>
                        <a:pt x="438784" y="750149"/>
                      </a:lnTo>
                      <a:lnTo>
                        <a:pt x="496877" y="735843"/>
                      </a:lnTo>
                      <a:lnTo>
                        <a:pt x="551047" y="712949"/>
                      </a:lnTo>
                      <a:lnTo>
                        <a:pt x="600517" y="682245"/>
                      </a:lnTo>
                      <a:lnTo>
                        <a:pt x="644509" y="644509"/>
                      </a:lnTo>
                      <a:lnTo>
                        <a:pt x="682245" y="600517"/>
                      </a:lnTo>
                      <a:lnTo>
                        <a:pt x="712949" y="551047"/>
                      </a:lnTo>
                      <a:lnTo>
                        <a:pt x="735843" y="496877"/>
                      </a:lnTo>
                      <a:lnTo>
                        <a:pt x="750149" y="438784"/>
                      </a:lnTo>
                      <a:lnTo>
                        <a:pt x="755091" y="377545"/>
                      </a:lnTo>
                      <a:lnTo>
                        <a:pt x="753839" y="346581"/>
                      </a:lnTo>
                      <a:lnTo>
                        <a:pt x="744118" y="286818"/>
                      </a:lnTo>
                      <a:lnTo>
                        <a:pt x="725421" y="230589"/>
                      </a:lnTo>
                      <a:lnTo>
                        <a:pt x="698525" y="178672"/>
                      </a:lnTo>
                      <a:lnTo>
                        <a:pt x="664207" y="131844"/>
                      </a:lnTo>
                      <a:lnTo>
                        <a:pt x="623246" y="90883"/>
                      </a:lnTo>
                      <a:lnTo>
                        <a:pt x="576418" y="56565"/>
                      </a:lnTo>
                      <a:lnTo>
                        <a:pt x="524501" y="29669"/>
                      </a:lnTo>
                      <a:lnTo>
                        <a:pt x="468272" y="10972"/>
                      </a:lnTo>
                      <a:lnTo>
                        <a:pt x="408509" y="1251"/>
                      </a:lnTo>
                      <a:lnTo>
                        <a:pt x="377545" y="0"/>
                      </a:lnTo>
                      <a:lnTo>
                        <a:pt x="346581" y="1251"/>
                      </a:lnTo>
                      <a:lnTo>
                        <a:pt x="286818" y="10972"/>
                      </a:lnTo>
                      <a:lnTo>
                        <a:pt x="230589" y="29669"/>
                      </a:lnTo>
                      <a:lnTo>
                        <a:pt x="178672" y="56565"/>
                      </a:lnTo>
                      <a:lnTo>
                        <a:pt x="131844" y="90883"/>
                      </a:lnTo>
                      <a:lnTo>
                        <a:pt x="90883" y="131844"/>
                      </a:lnTo>
                      <a:lnTo>
                        <a:pt x="56565" y="178672"/>
                      </a:lnTo>
                      <a:lnTo>
                        <a:pt x="29669" y="230589"/>
                      </a:lnTo>
                      <a:lnTo>
                        <a:pt x="10972" y="286818"/>
                      </a:lnTo>
                      <a:lnTo>
                        <a:pt x="1251" y="346581"/>
                      </a:lnTo>
                      <a:lnTo>
                        <a:pt x="0" y="377545"/>
                      </a:lnTo>
                      <a:lnTo>
                        <a:pt x="1251" y="408509"/>
                      </a:lnTo>
                      <a:lnTo>
                        <a:pt x="10972" y="468272"/>
                      </a:lnTo>
                      <a:lnTo>
                        <a:pt x="29669" y="524501"/>
                      </a:lnTo>
                      <a:lnTo>
                        <a:pt x="56565" y="576418"/>
                      </a:lnTo>
                      <a:lnTo>
                        <a:pt x="90883" y="623246"/>
                      </a:lnTo>
                      <a:lnTo>
                        <a:pt x="131844" y="664207"/>
                      </a:lnTo>
                      <a:lnTo>
                        <a:pt x="178672" y="698525"/>
                      </a:lnTo>
                      <a:lnTo>
                        <a:pt x="230589" y="725421"/>
                      </a:lnTo>
                      <a:lnTo>
                        <a:pt x="286818" y="744118"/>
                      </a:lnTo>
                      <a:lnTo>
                        <a:pt x="346581" y="753839"/>
                      </a:lnTo>
                      <a:lnTo>
                        <a:pt x="377545" y="755091"/>
                      </a:lnTo>
                      <a:close/>
                    </a:path>
                  </a:pathLst>
                </a:custGeom>
                <a:ln w="25400">
                  <a:solidFill>
                    <a:srgbClr val="0067AC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52" name="object 22"/>
                <p:cNvSpPr/>
                <p:nvPr/>
              </p:nvSpPr>
              <p:spPr>
                <a:xfrm>
                  <a:off x="484138" y="417478"/>
                  <a:ext cx="259756" cy="43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6" h="432263">
                      <a:moveTo>
                        <a:pt x="187144" y="309935"/>
                      </a:moveTo>
                      <a:lnTo>
                        <a:pt x="175417" y="309935"/>
                      </a:lnTo>
                      <a:lnTo>
                        <a:pt x="176897" y="329168"/>
                      </a:lnTo>
                      <a:lnTo>
                        <a:pt x="177012" y="331143"/>
                      </a:lnTo>
                      <a:lnTo>
                        <a:pt x="169019" y="380359"/>
                      </a:lnTo>
                      <a:lnTo>
                        <a:pt x="148311" y="416097"/>
                      </a:lnTo>
                      <a:lnTo>
                        <a:pt x="140926" y="423297"/>
                      </a:lnTo>
                      <a:lnTo>
                        <a:pt x="140571" y="426815"/>
                      </a:lnTo>
                      <a:lnTo>
                        <a:pt x="144381" y="431717"/>
                      </a:lnTo>
                      <a:lnTo>
                        <a:pt x="147861" y="432263"/>
                      </a:lnTo>
                      <a:lnTo>
                        <a:pt x="150994" y="430104"/>
                      </a:lnTo>
                      <a:lnTo>
                        <a:pt x="182322" y="405153"/>
                      </a:lnTo>
                      <a:lnTo>
                        <a:pt x="195078" y="392415"/>
                      </a:lnTo>
                      <a:lnTo>
                        <a:pt x="176771" y="392415"/>
                      </a:lnTo>
                      <a:lnTo>
                        <a:pt x="180237" y="383720"/>
                      </a:lnTo>
                      <a:lnTo>
                        <a:pt x="188616" y="339814"/>
                      </a:lnTo>
                      <a:lnTo>
                        <a:pt x="188628" y="326543"/>
                      </a:lnTo>
                      <a:lnTo>
                        <a:pt x="187522" y="312349"/>
                      </a:lnTo>
                      <a:lnTo>
                        <a:pt x="187144" y="309935"/>
                      </a:lnTo>
                      <a:close/>
                    </a:path>
                    <a:path w="259756" h="432263">
                      <a:moveTo>
                        <a:pt x="203757" y="0"/>
                      </a:moveTo>
                      <a:lnTo>
                        <a:pt x="185948" y="19"/>
                      </a:lnTo>
                      <a:lnTo>
                        <a:pt x="180728" y="387"/>
                      </a:lnTo>
                      <a:lnTo>
                        <a:pt x="165414" y="1037"/>
                      </a:lnTo>
                      <a:lnTo>
                        <a:pt x="128387" y="19438"/>
                      </a:lnTo>
                      <a:lnTo>
                        <a:pt x="127972" y="27318"/>
                      </a:lnTo>
                      <a:lnTo>
                        <a:pt x="129219" y="35915"/>
                      </a:lnTo>
                      <a:lnTo>
                        <a:pt x="144724" y="75770"/>
                      </a:lnTo>
                      <a:lnTo>
                        <a:pt x="163977" y="112791"/>
                      </a:lnTo>
                      <a:lnTo>
                        <a:pt x="169976" y="124399"/>
                      </a:lnTo>
                      <a:lnTo>
                        <a:pt x="175005" y="135691"/>
                      </a:lnTo>
                      <a:lnTo>
                        <a:pt x="178586" y="146799"/>
                      </a:lnTo>
                      <a:lnTo>
                        <a:pt x="180239" y="157858"/>
                      </a:lnTo>
                      <a:lnTo>
                        <a:pt x="179483" y="169000"/>
                      </a:lnTo>
                      <a:lnTo>
                        <a:pt x="152707" y="199466"/>
                      </a:lnTo>
                      <a:lnTo>
                        <a:pt x="110161" y="217341"/>
                      </a:lnTo>
                      <a:lnTo>
                        <a:pt x="91346" y="223146"/>
                      </a:lnTo>
                      <a:lnTo>
                        <a:pt x="78510" y="227768"/>
                      </a:lnTo>
                      <a:lnTo>
                        <a:pt x="45388" y="247296"/>
                      </a:lnTo>
                      <a:lnTo>
                        <a:pt x="20038" y="276138"/>
                      </a:lnTo>
                      <a:lnTo>
                        <a:pt x="3128" y="319445"/>
                      </a:lnTo>
                      <a:lnTo>
                        <a:pt x="0" y="349047"/>
                      </a:lnTo>
                      <a:lnTo>
                        <a:pt x="17" y="356739"/>
                      </a:lnTo>
                      <a:lnTo>
                        <a:pt x="5253" y="403572"/>
                      </a:lnTo>
                      <a:lnTo>
                        <a:pt x="18613" y="431692"/>
                      </a:lnTo>
                      <a:lnTo>
                        <a:pt x="21889" y="431692"/>
                      </a:lnTo>
                      <a:lnTo>
                        <a:pt x="64375" y="424455"/>
                      </a:lnTo>
                      <a:lnTo>
                        <a:pt x="21584" y="420084"/>
                      </a:lnTo>
                      <a:lnTo>
                        <a:pt x="21128" y="418543"/>
                      </a:lnTo>
                      <a:lnTo>
                        <a:pt x="12715" y="371216"/>
                      </a:lnTo>
                      <a:lnTo>
                        <a:pt x="12263" y="360310"/>
                      </a:lnTo>
                      <a:lnTo>
                        <a:pt x="12380" y="349545"/>
                      </a:lnTo>
                      <a:lnTo>
                        <a:pt x="21543" y="299554"/>
                      </a:lnTo>
                      <a:lnTo>
                        <a:pt x="49045" y="259771"/>
                      </a:lnTo>
                      <a:lnTo>
                        <a:pt x="82634" y="239630"/>
                      </a:lnTo>
                      <a:lnTo>
                        <a:pt x="113923" y="228483"/>
                      </a:lnTo>
                      <a:lnTo>
                        <a:pt x="129393" y="223008"/>
                      </a:lnTo>
                      <a:lnTo>
                        <a:pt x="165692" y="204282"/>
                      </a:lnTo>
                      <a:lnTo>
                        <a:pt x="192659" y="170591"/>
                      </a:lnTo>
                      <a:lnTo>
                        <a:pt x="193564" y="159909"/>
                      </a:lnTo>
                      <a:lnTo>
                        <a:pt x="192142" y="148995"/>
                      </a:lnTo>
                      <a:lnTo>
                        <a:pt x="171394" y="101898"/>
                      </a:lnTo>
                      <a:lnTo>
                        <a:pt x="166707" y="93224"/>
                      </a:lnTo>
                      <a:lnTo>
                        <a:pt x="161637" y="83454"/>
                      </a:lnTo>
                      <a:lnTo>
                        <a:pt x="144878" y="45443"/>
                      </a:lnTo>
                      <a:lnTo>
                        <a:pt x="141237" y="23979"/>
                      </a:lnTo>
                      <a:lnTo>
                        <a:pt x="143626" y="16468"/>
                      </a:lnTo>
                      <a:lnTo>
                        <a:pt x="154897" y="13518"/>
                      </a:lnTo>
                      <a:lnTo>
                        <a:pt x="171571" y="12478"/>
                      </a:lnTo>
                      <a:lnTo>
                        <a:pt x="181427" y="12071"/>
                      </a:lnTo>
                      <a:lnTo>
                        <a:pt x="193173" y="11406"/>
                      </a:lnTo>
                      <a:lnTo>
                        <a:pt x="239927" y="11406"/>
                      </a:lnTo>
                      <a:lnTo>
                        <a:pt x="239480" y="11062"/>
                      </a:lnTo>
                      <a:lnTo>
                        <a:pt x="230256" y="6148"/>
                      </a:lnTo>
                      <a:lnTo>
                        <a:pt x="218438" y="2252"/>
                      </a:lnTo>
                      <a:lnTo>
                        <a:pt x="203757" y="0"/>
                      </a:lnTo>
                      <a:close/>
                    </a:path>
                    <a:path w="259756" h="432263">
                      <a:moveTo>
                        <a:pt x="173197" y="276853"/>
                      </a:moveTo>
                      <a:lnTo>
                        <a:pt x="170911" y="278530"/>
                      </a:lnTo>
                      <a:lnTo>
                        <a:pt x="169538" y="282999"/>
                      </a:lnTo>
                      <a:lnTo>
                        <a:pt x="161296" y="306349"/>
                      </a:lnTo>
                      <a:lnTo>
                        <a:pt x="142242" y="344827"/>
                      </a:lnTo>
                      <a:lnTo>
                        <a:pt x="109735" y="384655"/>
                      </a:lnTo>
                      <a:lnTo>
                        <a:pt x="76523" y="407278"/>
                      </a:lnTo>
                      <a:lnTo>
                        <a:pt x="38928" y="418964"/>
                      </a:lnTo>
                      <a:lnTo>
                        <a:pt x="21584" y="420084"/>
                      </a:lnTo>
                      <a:lnTo>
                        <a:pt x="75984" y="420084"/>
                      </a:lnTo>
                      <a:lnTo>
                        <a:pt x="110090" y="400406"/>
                      </a:lnTo>
                      <a:lnTo>
                        <a:pt x="145021" y="365005"/>
                      </a:lnTo>
                      <a:lnTo>
                        <a:pt x="166071" y="330743"/>
                      </a:lnTo>
                      <a:lnTo>
                        <a:pt x="175417" y="309935"/>
                      </a:lnTo>
                      <a:lnTo>
                        <a:pt x="187144" y="309935"/>
                      </a:lnTo>
                      <a:lnTo>
                        <a:pt x="185145" y="297180"/>
                      </a:lnTo>
                      <a:lnTo>
                        <a:pt x="181389" y="281184"/>
                      </a:lnTo>
                      <a:lnTo>
                        <a:pt x="180690" y="278670"/>
                      </a:lnTo>
                      <a:lnTo>
                        <a:pt x="178429" y="276917"/>
                      </a:lnTo>
                      <a:lnTo>
                        <a:pt x="173197" y="276853"/>
                      </a:lnTo>
                      <a:close/>
                    </a:path>
                    <a:path w="259756" h="432263">
                      <a:moveTo>
                        <a:pt x="239927" y="11406"/>
                      </a:moveTo>
                      <a:lnTo>
                        <a:pt x="193173" y="11406"/>
                      </a:lnTo>
                      <a:lnTo>
                        <a:pt x="209710" y="12444"/>
                      </a:lnTo>
                      <a:lnTo>
                        <a:pt x="222558" y="15674"/>
                      </a:lnTo>
                      <a:lnTo>
                        <a:pt x="232141" y="20260"/>
                      </a:lnTo>
                      <a:lnTo>
                        <a:pt x="238881" y="25368"/>
                      </a:lnTo>
                      <a:lnTo>
                        <a:pt x="245981" y="31997"/>
                      </a:lnTo>
                      <a:lnTo>
                        <a:pt x="248508" y="39313"/>
                      </a:lnTo>
                      <a:lnTo>
                        <a:pt x="248233" y="47128"/>
                      </a:lnTo>
                      <a:lnTo>
                        <a:pt x="212714" y="81562"/>
                      </a:lnTo>
                      <a:lnTo>
                        <a:pt x="194863" y="88462"/>
                      </a:lnTo>
                      <a:lnTo>
                        <a:pt x="193479" y="89846"/>
                      </a:lnTo>
                      <a:lnTo>
                        <a:pt x="192353" y="93224"/>
                      </a:lnTo>
                      <a:lnTo>
                        <a:pt x="192415" y="94139"/>
                      </a:lnTo>
                      <a:lnTo>
                        <a:pt x="192603" y="95332"/>
                      </a:lnTo>
                      <a:lnTo>
                        <a:pt x="194283" y="97727"/>
                      </a:lnTo>
                      <a:lnTo>
                        <a:pt x="196026" y="100374"/>
                      </a:lnTo>
                      <a:lnTo>
                        <a:pt x="215569" y="137208"/>
                      </a:lnTo>
                      <a:lnTo>
                        <a:pt x="229530" y="175139"/>
                      </a:lnTo>
                      <a:lnTo>
                        <a:pt x="239277" y="222150"/>
                      </a:lnTo>
                      <a:lnTo>
                        <a:pt x="241055" y="257405"/>
                      </a:lnTo>
                      <a:lnTo>
                        <a:pt x="239993" y="275953"/>
                      </a:lnTo>
                      <a:lnTo>
                        <a:pt x="229569" y="319445"/>
                      </a:lnTo>
                      <a:lnTo>
                        <a:pt x="211659" y="353367"/>
                      </a:lnTo>
                      <a:lnTo>
                        <a:pt x="186635" y="383391"/>
                      </a:lnTo>
                      <a:lnTo>
                        <a:pt x="176771" y="392415"/>
                      </a:lnTo>
                      <a:lnTo>
                        <a:pt x="195078" y="392415"/>
                      </a:lnTo>
                      <a:lnTo>
                        <a:pt x="222422" y="356739"/>
                      </a:lnTo>
                      <a:lnTo>
                        <a:pt x="239300" y="322534"/>
                      </a:lnTo>
                      <a:lnTo>
                        <a:pt x="250858" y="283666"/>
                      </a:lnTo>
                      <a:lnTo>
                        <a:pt x="254515" y="253537"/>
                      </a:lnTo>
                      <a:lnTo>
                        <a:pt x="254344" y="237846"/>
                      </a:lnTo>
                      <a:lnTo>
                        <a:pt x="248269" y="193268"/>
                      </a:lnTo>
                      <a:lnTo>
                        <a:pt x="236891" y="154540"/>
                      </a:lnTo>
                      <a:lnTo>
                        <a:pt x="219623" y="114300"/>
                      </a:lnTo>
                      <a:lnTo>
                        <a:pt x="210056" y="95483"/>
                      </a:lnTo>
                      <a:lnTo>
                        <a:pt x="224455" y="88740"/>
                      </a:lnTo>
                      <a:lnTo>
                        <a:pt x="253904" y="61793"/>
                      </a:lnTo>
                      <a:lnTo>
                        <a:pt x="259756" y="38997"/>
                      </a:lnTo>
                      <a:lnTo>
                        <a:pt x="255260" y="27318"/>
                      </a:lnTo>
                      <a:lnTo>
                        <a:pt x="246377" y="16366"/>
                      </a:lnTo>
                      <a:lnTo>
                        <a:pt x="239927" y="11406"/>
                      </a:lnTo>
                      <a:close/>
                    </a:path>
                  </a:pathLst>
                </a:custGeom>
                <a:solidFill>
                  <a:srgbClr val="0067AC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53" name="object 23"/>
                <p:cNvSpPr/>
                <p:nvPr/>
              </p:nvSpPr>
              <p:spPr>
                <a:xfrm>
                  <a:off x="678724" y="451399"/>
                  <a:ext cx="153593" cy="4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3" h="45834">
                      <a:moveTo>
                        <a:pt x="40894" y="0"/>
                      </a:moveTo>
                      <a:lnTo>
                        <a:pt x="37998" y="2311"/>
                      </a:lnTo>
                      <a:lnTo>
                        <a:pt x="37236" y="8724"/>
                      </a:lnTo>
                      <a:lnTo>
                        <a:pt x="39535" y="11633"/>
                      </a:lnTo>
                      <a:lnTo>
                        <a:pt x="103987" y="19291"/>
                      </a:lnTo>
                      <a:lnTo>
                        <a:pt x="2197" y="34683"/>
                      </a:lnTo>
                      <a:lnTo>
                        <a:pt x="0" y="37668"/>
                      </a:lnTo>
                      <a:lnTo>
                        <a:pt x="914" y="43751"/>
                      </a:lnTo>
                      <a:lnTo>
                        <a:pt x="3416" y="45834"/>
                      </a:lnTo>
                      <a:lnTo>
                        <a:pt x="6261" y="45834"/>
                      </a:lnTo>
                      <a:lnTo>
                        <a:pt x="7137" y="45770"/>
                      </a:lnTo>
                      <a:lnTo>
                        <a:pt x="151472" y="23939"/>
                      </a:lnTo>
                      <a:lnTo>
                        <a:pt x="153593" y="21424"/>
                      </a:lnTo>
                      <a:lnTo>
                        <a:pt x="153504" y="15570"/>
                      </a:lnTo>
                      <a:lnTo>
                        <a:pt x="151307" y="13131"/>
                      </a:lnTo>
                      <a:lnTo>
                        <a:pt x="40894" y="0"/>
                      </a:lnTo>
                      <a:close/>
                    </a:path>
                  </a:pathLst>
                </a:custGeom>
                <a:solidFill>
                  <a:srgbClr val="0067AC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50" name="object 12"/>
              <p:cNvSpPr/>
              <p:nvPr/>
            </p:nvSpPr>
            <p:spPr>
              <a:xfrm flipH="1">
                <a:off x="555577" y="0"/>
                <a:ext cx="97156" cy="276999"/>
              </a:xfrm>
              <a:custGeom>
                <a:avLst/>
                <a:gdLst/>
                <a:ahLst/>
                <a:cxnLst/>
                <a:rect l="l" t="t" r="r" b="b"/>
                <a:pathLst>
                  <a:path h="777608">
                    <a:moveTo>
                      <a:pt x="0" y="0"/>
                    </a:moveTo>
                    <a:lnTo>
                      <a:pt x="0" y="777608"/>
                    </a:lnTo>
                  </a:path>
                </a:pathLst>
              </a:custGeom>
              <a:ln w="25400">
                <a:solidFill>
                  <a:srgbClr val="0067AC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7985128" y="2226108"/>
            <a:ext cx="7000924" cy="14487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Агентством по развитию человеческого капитала по привлечению трудовых ресурсов для обеспечения рабочей силой инвестиционных проектов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1342714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5700" y="846106"/>
            <a:ext cx="10802486" cy="487450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2: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ПРОФИЛАКТИКА СЕМЕЙНОГО НЕБЛАГОПОЛУЧИЯ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34804"/>
            <a:ext cx="8091220" cy="887560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Численность семей,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находящихся в социально-опасном положении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26138095"/>
              </p:ext>
            </p:extLst>
          </p:nvPr>
        </p:nvGraphicFramePr>
        <p:xfrm>
          <a:off x="269824" y="2349771"/>
          <a:ext cx="7783736" cy="2681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8199442" y="7425803"/>
            <a:ext cx="6715172" cy="9452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Оздоровлено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3210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находящихся в трудной жизненной ситуации, на базе подведомственных  учреждений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199442" y="2476071"/>
            <a:ext cx="6715172" cy="1214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Службой социального сопровождения семей с детьми охвачено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2688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семей /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5747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Сняты с учета в связи с преодолением ТЖС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3117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 /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6394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99442" y="5425548"/>
            <a:ext cx="6715172" cy="857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Службу экстренной психологической помощи по телефону доверия принято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25 797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звонков.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4"/>
          <p:cNvSpPr/>
          <p:nvPr/>
        </p:nvSpPr>
        <p:spPr>
          <a:xfrm>
            <a:off x="7811998" y="703705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0" name="object 15"/>
          <p:cNvSpPr/>
          <p:nvPr/>
        </p:nvSpPr>
        <p:spPr>
          <a:xfrm>
            <a:off x="1119200" y="703230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ЦЕЛЬ: УЛУЧШЕНИЕ ДЕМОГРАФИЧЕСКОЙ СИТУАЦИИ</a:t>
            </a:r>
            <a:endParaRPr kumimoji="0" lang="ru-RU" sz="2400" b="1" i="0" u="none" strike="noStrike" kern="1200" cap="none" spc="-14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grpSp>
        <p:nvGrpSpPr>
          <p:cNvPr id="2" name="Группа 33"/>
          <p:cNvGrpSpPr/>
          <p:nvPr/>
        </p:nvGrpSpPr>
        <p:grpSpPr>
          <a:xfrm>
            <a:off x="341262" y="0"/>
            <a:ext cx="755091" cy="1029693"/>
            <a:chOff x="269824" y="0"/>
            <a:chExt cx="755091" cy="1029693"/>
          </a:xfrm>
        </p:grpSpPr>
        <p:sp>
          <p:nvSpPr>
            <p:cNvPr id="35" name="object 20"/>
            <p:cNvSpPr/>
            <p:nvPr/>
          </p:nvSpPr>
          <p:spPr>
            <a:xfrm>
              <a:off x="799273" y="554567"/>
              <a:ext cx="74070" cy="67045"/>
            </a:xfrm>
            <a:custGeom>
              <a:avLst/>
              <a:gdLst/>
              <a:ahLst/>
              <a:cxnLst/>
              <a:rect l="l" t="t" r="r" b="b"/>
              <a:pathLst>
                <a:path w="74070" h="67045">
                  <a:moveTo>
                    <a:pt x="35181" y="0"/>
                  </a:moveTo>
                  <a:lnTo>
                    <a:pt x="21430" y="3420"/>
                  </a:lnTo>
                  <a:lnTo>
                    <a:pt x="10253" y="11460"/>
                  </a:lnTo>
                  <a:lnTo>
                    <a:pt x="2745" y="23026"/>
                  </a:lnTo>
                  <a:lnTo>
                    <a:pt x="0" y="37023"/>
                  </a:lnTo>
                  <a:lnTo>
                    <a:pt x="0" y="40185"/>
                  </a:lnTo>
                  <a:lnTo>
                    <a:pt x="36013" y="64693"/>
                  </a:lnTo>
                  <a:lnTo>
                    <a:pt x="55930" y="67045"/>
                  </a:lnTo>
                  <a:lnTo>
                    <a:pt x="58305" y="67020"/>
                  </a:lnTo>
                  <a:lnTo>
                    <a:pt x="59575" y="66550"/>
                  </a:lnTo>
                  <a:lnTo>
                    <a:pt x="66865" y="59113"/>
                  </a:lnTo>
                  <a:lnTo>
                    <a:pt x="68792" y="55115"/>
                  </a:lnTo>
                  <a:lnTo>
                    <a:pt x="50204" y="55115"/>
                  </a:lnTo>
                  <a:lnTo>
                    <a:pt x="39221" y="53445"/>
                  </a:lnTo>
                  <a:lnTo>
                    <a:pt x="26059" y="49204"/>
                  </a:lnTo>
                  <a:lnTo>
                    <a:pt x="12090" y="41290"/>
                  </a:lnTo>
                  <a:lnTo>
                    <a:pt x="11836" y="39906"/>
                  </a:lnTo>
                  <a:lnTo>
                    <a:pt x="11709" y="38483"/>
                  </a:lnTo>
                  <a:lnTo>
                    <a:pt x="12797" y="29890"/>
                  </a:lnTo>
                  <a:lnTo>
                    <a:pt x="18915" y="20722"/>
                  </a:lnTo>
                  <a:lnTo>
                    <a:pt x="30715" y="15072"/>
                  </a:lnTo>
                  <a:lnTo>
                    <a:pt x="48527" y="14363"/>
                  </a:lnTo>
                  <a:lnTo>
                    <a:pt x="65521" y="14363"/>
                  </a:lnTo>
                  <a:lnTo>
                    <a:pt x="61881" y="9706"/>
                  </a:lnTo>
                  <a:lnTo>
                    <a:pt x="49915" y="2578"/>
                  </a:lnTo>
                  <a:lnTo>
                    <a:pt x="35181" y="0"/>
                  </a:lnTo>
                  <a:close/>
                </a:path>
                <a:path w="74070" h="67045">
                  <a:moveTo>
                    <a:pt x="65521" y="14363"/>
                  </a:moveTo>
                  <a:lnTo>
                    <a:pt x="48527" y="14363"/>
                  </a:lnTo>
                  <a:lnTo>
                    <a:pt x="58642" y="23552"/>
                  </a:lnTo>
                  <a:lnTo>
                    <a:pt x="62534" y="37023"/>
                  </a:lnTo>
                  <a:lnTo>
                    <a:pt x="62534" y="43982"/>
                  </a:lnTo>
                  <a:lnTo>
                    <a:pt x="59690" y="50548"/>
                  </a:lnTo>
                  <a:lnTo>
                    <a:pt x="50204" y="55115"/>
                  </a:lnTo>
                  <a:lnTo>
                    <a:pt x="68792" y="55115"/>
                  </a:lnTo>
                  <a:lnTo>
                    <a:pt x="72288" y="47865"/>
                  </a:lnTo>
                  <a:lnTo>
                    <a:pt x="74070" y="33561"/>
                  </a:lnTo>
                  <a:lnTo>
                    <a:pt x="70219" y="20372"/>
                  </a:lnTo>
                  <a:lnTo>
                    <a:pt x="65521" y="14363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6" name="object 21"/>
            <p:cNvSpPr/>
            <p:nvPr/>
          </p:nvSpPr>
          <p:spPr>
            <a:xfrm>
              <a:off x="750743" y="471657"/>
              <a:ext cx="114915" cy="224853"/>
            </a:xfrm>
            <a:custGeom>
              <a:avLst/>
              <a:gdLst/>
              <a:ahLst/>
              <a:cxnLst/>
              <a:rect l="l" t="t" r="r" b="b"/>
              <a:pathLst>
                <a:path w="114915" h="224853">
                  <a:moveTo>
                    <a:pt x="22106" y="0"/>
                  </a:moveTo>
                  <a:lnTo>
                    <a:pt x="10468" y="38019"/>
                  </a:lnTo>
                  <a:lnTo>
                    <a:pt x="3523" y="77732"/>
                  </a:lnTo>
                  <a:lnTo>
                    <a:pt x="35" y="119826"/>
                  </a:lnTo>
                  <a:lnTo>
                    <a:pt x="0" y="130383"/>
                  </a:lnTo>
                  <a:lnTo>
                    <a:pt x="114" y="138558"/>
                  </a:lnTo>
                  <a:lnTo>
                    <a:pt x="7061" y="180750"/>
                  </a:lnTo>
                  <a:lnTo>
                    <a:pt x="38136" y="219426"/>
                  </a:lnTo>
                  <a:lnTo>
                    <a:pt x="64409" y="224853"/>
                  </a:lnTo>
                  <a:lnTo>
                    <a:pt x="71736" y="224344"/>
                  </a:lnTo>
                  <a:lnTo>
                    <a:pt x="82474" y="221101"/>
                  </a:lnTo>
                  <a:lnTo>
                    <a:pt x="93212" y="213954"/>
                  </a:lnTo>
                  <a:lnTo>
                    <a:pt x="94790" y="212287"/>
                  </a:lnTo>
                  <a:lnTo>
                    <a:pt x="54495" y="212287"/>
                  </a:lnTo>
                  <a:lnTo>
                    <a:pt x="43523" y="208431"/>
                  </a:lnTo>
                  <a:lnTo>
                    <a:pt x="18381" y="178160"/>
                  </a:lnTo>
                  <a:lnTo>
                    <a:pt x="11536" y="130383"/>
                  </a:lnTo>
                  <a:lnTo>
                    <a:pt x="11608" y="123308"/>
                  </a:lnTo>
                  <a:lnTo>
                    <a:pt x="15869" y="74497"/>
                  </a:lnTo>
                  <a:lnTo>
                    <a:pt x="22245" y="39281"/>
                  </a:lnTo>
                  <a:lnTo>
                    <a:pt x="34075" y="39281"/>
                  </a:lnTo>
                  <a:lnTo>
                    <a:pt x="33861" y="37897"/>
                  </a:lnTo>
                  <a:lnTo>
                    <a:pt x="31789" y="21732"/>
                  </a:lnTo>
                  <a:lnTo>
                    <a:pt x="30132" y="5588"/>
                  </a:lnTo>
                  <a:lnTo>
                    <a:pt x="29878" y="2781"/>
                  </a:lnTo>
                  <a:lnTo>
                    <a:pt x="27668" y="558"/>
                  </a:lnTo>
                  <a:lnTo>
                    <a:pt x="22106" y="0"/>
                  </a:lnTo>
                  <a:close/>
                </a:path>
                <a:path w="114915" h="224853">
                  <a:moveTo>
                    <a:pt x="34075" y="39281"/>
                  </a:moveTo>
                  <a:lnTo>
                    <a:pt x="22245" y="39281"/>
                  </a:lnTo>
                  <a:lnTo>
                    <a:pt x="22588" y="41698"/>
                  </a:lnTo>
                  <a:lnTo>
                    <a:pt x="30315" y="82245"/>
                  </a:lnTo>
                  <a:lnTo>
                    <a:pt x="44343" y="119826"/>
                  </a:lnTo>
                  <a:lnTo>
                    <a:pt x="83974" y="148759"/>
                  </a:lnTo>
                  <a:lnTo>
                    <a:pt x="94784" y="152912"/>
                  </a:lnTo>
                  <a:lnTo>
                    <a:pt x="103151" y="157441"/>
                  </a:lnTo>
                  <a:lnTo>
                    <a:pt x="92990" y="195115"/>
                  </a:lnTo>
                  <a:lnTo>
                    <a:pt x="54495" y="212287"/>
                  </a:lnTo>
                  <a:lnTo>
                    <a:pt x="94790" y="212287"/>
                  </a:lnTo>
                  <a:lnTo>
                    <a:pt x="104667" y="201856"/>
                  </a:lnTo>
                  <a:lnTo>
                    <a:pt x="110860" y="186858"/>
                  </a:lnTo>
                  <a:lnTo>
                    <a:pt x="113950" y="171513"/>
                  </a:lnTo>
                  <a:lnTo>
                    <a:pt x="114915" y="157812"/>
                  </a:lnTo>
                  <a:lnTo>
                    <a:pt x="114734" y="147750"/>
                  </a:lnTo>
                  <a:lnTo>
                    <a:pt x="114384" y="143319"/>
                  </a:lnTo>
                  <a:lnTo>
                    <a:pt x="114028" y="140144"/>
                  </a:lnTo>
                  <a:lnTo>
                    <a:pt x="111648" y="138257"/>
                  </a:lnTo>
                  <a:lnTo>
                    <a:pt x="104990" y="138257"/>
                  </a:lnTo>
                  <a:lnTo>
                    <a:pt x="96851" y="137832"/>
                  </a:lnTo>
                  <a:lnTo>
                    <a:pt x="56892" y="120943"/>
                  </a:lnTo>
                  <a:lnTo>
                    <a:pt x="42197" y="82865"/>
                  </a:lnTo>
                  <a:lnTo>
                    <a:pt x="36310" y="53718"/>
                  </a:lnTo>
                  <a:lnTo>
                    <a:pt x="34075" y="39281"/>
                  </a:lnTo>
                  <a:close/>
                </a:path>
                <a:path w="114915" h="224853">
                  <a:moveTo>
                    <a:pt x="111145" y="137858"/>
                  </a:moveTo>
                  <a:lnTo>
                    <a:pt x="107970" y="138163"/>
                  </a:lnTo>
                  <a:lnTo>
                    <a:pt x="104990" y="138257"/>
                  </a:lnTo>
                  <a:lnTo>
                    <a:pt x="111648" y="138257"/>
                  </a:lnTo>
                  <a:lnTo>
                    <a:pt x="111145" y="137858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3" name="Группа 40"/>
            <p:cNvGrpSpPr/>
            <p:nvPr/>
          </p:nvGrpSpPr>
          <p:grpSpPr>
            <a:xfrm>
              <a:off x="269824" y="0"/>
              <a:ext cx="755091" cy="1029693"/>
              <a:chOff x="269824" y="0"/>
              <a:chExt cx="755091" cy="1029693"/>
            </a:xfrm>
          </p:grpSpPr>
          <p:grpSp>
            <p:nvGrpSpPr>
              <p:cNvPr id="4" name="Группа 39"/>
              <p:cNvGrpSpPr/>
              <p:nvPr/>
            </p:nvGrpSpPr>
            <p:grpSpPr>
              <a:xfrm>
                <a:off x="269824" y="274602"/>
                <a:ext cx="755091" cy="755091"/>
                <a:chOff x="269824" y="274602"/>
                <a:chExt cx="755091" cy="755091"/>
              </a:xfrm>
            </p:grpSpPr>
            <p:sp>
              <p:nvSpPr>
                <p:cNvPr id="40" name="object 14"/>
                <p:cNvSpPr/>
                <p:nvPr/>
              </p:nvSpPr>
              <p:spPr>
                <a:xfrm>
                  <a:off x="269824" y="274602"/>
                  <a:ext cx="755091" cy="755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91" h="755091">
                      <a:moveTo>
                        <a:pt x="377545" y="755091"/>
                      </a:moveTo>
                      <a:lnTo>
                        <a:pt x="438784" y="750149"/>
                      </a:lnTo>
                      <a:lnTo>
                        <a:pt x="496877" y="735843"/>
                      </a:lnTo>
                      <a:lnTo>
                        <a:pt x="551047" y="712949"/>
                      </a:lnTo>
                      <a:lnTo>
                        <a:pt x="600517" y="682245"/>
                      </a:lnTo>
                      <a:lnTo>
                        <a:pt x="644509" y="644509"/>
                      </a:lnTo>
                      <a:lnTo>
                        <a:pt x="682245" y="600517"/>
                      </a:lnTo>
                      <a:lnTo>
                        <a:pt x="712949" y="551047"/>
                      </a:lnTo>
                      <a:lnTo>
                        <a:pt x="735843" y="496877"/>
                      </a:lnTo>
                      <a:lnTo>
                        <a:pt x="750149" y="438784"/>
                      </a:lnTo>
                      <a:lnTo>
                        <a:pt x="755091" y="377545"/>
                      </a:lnTo>
                      <a:lnTo>
                        <a:pt x="753839" y="346581"/>
                      </a:lnTo>
                      <a:lnTo>
                        <a:pt x="744118" y="286818"/>
                      </a:lnTo>
                      <a:lnTo>
                        <a:pt x="725421" y="230589"/>
                      </a:lnTo>
                      <a:lnTo>
                        <a:pt x="698525" y="178672"/>
                      </a:lnTo>
                      <a:lnTo>
                        <a:pt x="664207" y="131844"/>
                      </a:lnTo>
                      <a:lnTo>
                        <a:pt x="623246" y="90883"/>
                      </a:lnTo>
                      <a:lnTo>
                        <a:pt x="576418" y="56565"/>
                      </a:lnTo>
                      <a:lnTo>
                        <a:pt x="524501" y="29669"/>
                      </a:lnTo>
                      <a:lnTo>
                        <a:pt x="468272" y="10972"/>
                      </a:lnTo>
                      <a:lnTo>
                        <a:pt x="408509" y="1251"/>
                      </a:lnTo>
                      <a:lnTo>
                        <a:pt x="377545" y="0"/>
                      </a:lnTo>
                      <a:lnTo>
                        <a:pt x="346581" y="1251"/>
                      </a:lnTo>
                      <a:lnTo>
                        <a:pt x="286818" y="10972"/>
                      </a:lnTo>
                      <a:lnTo>
                        <a:pt x="230589" y="29669"/>
                      </a:lnTo>
                      <a:lnTo>
                        <a:pt x="178672" y="56565"/>
                      </a:lnTo>
                      <a:lnTo>
                        <a:pt x="131844" y="90883"/>
                      </a:lnTo>
                      <a:lnTo>
                        <a:pt x="90883" y="131844"/>
                      </a:lnTo>
                      <a:lnTo>
                        <a:pt x="56565" y="178672"/>
                      </a:lnTo>
                      <a:lnTo>
                        <a:pt x="29669" y="230589"/>
                      </a:lnTo>
                      <a:lnTo>
                        <a:pt x="10972" y="286818"/>
                      </a:lnTo>
                      <a:lnTo>
                        <a:pt x="1251" y="346581"/>
                      </a:lnTo>
                      <a:lnTo>
                        <a:pt x="0" y="377545"/>
                      </a:lnTo>
                      <a:lnTo>
                        <a:pt x="1251" y="408509"/>
                      </a:lnTo>
                      <a:lnTo>
                        <a:pt x="10972" y="468272"/>
                      </a:lnTo>
                      <a:lnTo>
                        <a:pt x="29669" y="524501"/>
                      </a:lnTo>
                      <a:lnTo>
                        <a:pt x="56565" y="576418"/>
                      </a:lnTo>
                      <a:lnTo>
                        <a:pt x="90883" y="623246"/>
                      </a:lnTo>
                      <a:lnTo>
                        <a:pt x="131844" y="664207"/>
                      </a:lnTo>
                      <a:lnTo>
                        <a:pt x="178672" y="698525"/>
                      </a:lnTo>
                      <a:lnTo>
                        <a:pt x="230589" y="725421"/>
                      </a:lnTo>
                      <a:lnTo>
                        <a:pt x="286818" y="744118"/>
                      </a:lnTo>
                      <a:lnTo>
                        <a:pt x="346581" y="753839"/>
                      </a:lnTo>
                      <a:lnTo>
                        <a:pt x="377545" y="755091"/>
                      </a:lnTo>
                      <a:close/>
                    </a:path>
                  </a:pathLst>
                </a:custGeom>
                <a:ln w="25400">
                  <a:solidFill>
                    <a:srgbClr val="0067AC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41" name="object 22"/>
                <p:cNvSpPr/>
                <p:nvPr/>
              </p:nvSpPr>
              <p:spPr>
                <a:xfrm>
                  <a:off x="484138" y="417478"/>
                  <a:ext cx="259756" cy="43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6" h="432263">
                      <a:moveTo>
                        <a:pt x="187144" y="309935"/>
                      </a:moveTo>
                      <a:lnTo>
                        <a:pt x="175417" y="309935"/>
                      </a:lnTo>
                      <a:lnTo>
                        <a:pt x="176897" y="329168"/>
                      </a:lnTo>
                      <a:lnTo>
                        <a:pt x="177012" y="331143"/>
                      </a:lnTo>
                      <a:lnTo>
                        <a:pt x="169019" y="380359"/>
                      </a:lnTo>
                      <a:lnTo>
                        <a:pt x="148311" y="416097"/>
                      </a:lnTo>
                      <a:lnTo>
                        <a:pt x="140926" y="423297"/>
                      </a:lnTo>
                      <a:lnTo>
                        <a:pt x="140571" y="426815"/>
                      </a:lnTo>
                      <a:lnTo>
                        <a:pt x="144381" y="431717"/>
                      </a:lnTo>
                      <a:lnTo>
                        <a:pt x="147861" y="432263"/>
                      </a:lnTo>
                      <a:lnTo>
                        <a:pt x="150994" y="430104"/>
                      </a:lnTo>
                      <a:lnTo>
                        <a:pt x="182322" y="405153"/>
                      </a:lnTo>
                      <a:lnTo>
                        <a:pt x="195078" y="392415"/>
                      </a:lnTo>
                      <a:lnTo>
                        <a:pt x="176771" y="392415"/>
                      </a:lnTo>
                      <a:lnTo>
                        <a:pt x="180237" y="383720"/>
                      </a:lnTo>
                      <a:lnTo>
                        <a:pt x="188616" y="339814"/>
                      </a:lnTo>
                      <a:lnTo>
                        <a:pt x="188628" y="326543"/>
                      </a:lnTo>
                      <a:lnTo>
                        <a:pt x="187522" y="312349"/>
                      </a:lnTo>
                      <a:lnTo>
                        <a:pt x="187144" y="309935"/>
                      </a:lnTo>
                      <a:close/>
                    </a:path>
                    <a:path w="259756" h="432263">
                      <a:moveTo>
                        <a:pt x="203757" y="0"/>
                      </a:moveTo>
                      <a:lnTo>
                        <a:pt x="185948" y="19"/>
                      </a:lnTo>
                      <a:lnTo>
                        <a:pt x="180728" y="387"/>
                      </a:lnTo>
                      <a:lnTo>
                        <a:pt x="165414" y="1037"/>
                      </a:lnTo>
                      <a:lnTo>
                        <a:pt x="128387" y="19438"/>
                      </a:lnTo>
                      <a:lnTo>
                        <a:pt x="127972" y="27318"/>
                      </a:lnTo>
                      <a:lnTo>
                        <a:pt x="129219" y="35915"/>
                      </a:lnTo>
                      <a:lnTo>
                        <a:pt x="144724" y="75770"/>
                      </a:lnTo>
                      <a:lnTo>
                        <a:pt x="163977" y="112791"/>
                      </a:lnTo>
                      <a:lnTo>
                        <a:pt x="169976" y="124399"/>
                      </a:lnTo>
                      <a:lnTo>
                        <a:pt x="175005" y="135691"/>
                      </a:lnTo>
                      <a:lnTo>
                        <a:pt x="178586" y="146799"/>
                      </a:lnTo>
                      <a:lnTo>
                        <a:pt x="180239" y="157858"/>
                      </a:lnTo>
                      <a:lnTo>
                        <a:pt x="179483" y="169000"/>
                      </a:lnTo>
                      <a:lnTo>
                        <a:pt x="152707" y="199466"/>
                      </a:lnTo>
                      <a:lnTo>
                        <a:pt x="110161" y="217341"/>
                      </a:lnTo>
                      <a:lnTo>
                        <a:pt x="91346" y="223146"/>
                      </a:lnTo>
                      <a:lnTo>
                        <a:pt x="78510" y="227768"/>
                      </a:lnTo>
                      <a:lnTo>
                        <a:pt x="45388" y="247296"/>
                      </a:lnTo>
                      <a:lnTo>
                        <a:pt x="20038" y="276138"/>
                      </a:lnTo>
                      <a:lnTo>
                        <a:pt x="3128" y="319445"/>
                      </a:lnTo>
                      <a:lnTo>
                        <a:pt x="0" y="349047"/>
                      </a:lnTo>
                      <a:lnTo>
                        <a:pt x="17" y="356739"/>
                      </a:lnTo>
                      <a:lnTo>
                        <a:pt x="5253" y="403572"/>
                      </a:lnTo>
                      <a:lnTo>
                        <a:pt x="18613" y="431692"/>
                      </a:lnTo>
                      <a:lnTo>
                        <a:pt x="21889" y="431692"/>
                      </a:lnTo>
                      <a:lnTo>
                        <a:pt x="64375" y="424455"/>
                      </a:lnTo>
                      <a:lnTo>
                        <a:pt x="21584" y="420084"/>
                      </a:lnTo>
                      <a:lnTo>
                        <a:pt x="21128" y="418543"/>
                      </a:lnTo>
                      <a:lnTo>
                        <a:pt x="12715" y="371216"/>
                      </a:lnTo>
                      <a:lnTo>
                        <a:pt x="12263" y="360310"/>
                      </a:lnTo>
                      <a:lnTo>
                        <a:pt x="12380" y="349545"/>
                      </a:lnTo>
                      <a:lnTo>
                        <a:pt x="21543" y="299554"/>
                      </a:lnTo>
                      <a:lnTo>
                        <a:pt x="49045" y="259771"/>
                      </a:lnTo>
                      <a:lnTo>
                        <a:pt x="82634" y="239630"/>
                      </a:lnTo>
                      <a:lnTo>
                        <a:pt x="113923" y="228483"/>
                      </a:lnTo>
                      <a:lnTo>
                        <a:pt x="129393" y="223008"/>
                      </a:lnTo>
                      <a:lnTo>
                        <a:pt x="165692" y="204282"/>
                      </a:lnTo>
                      <a:lnTo>
                        <a:pt x="192659" y="170591"/>
                      </a:lnTo>
                      <a:lnTo>
                        <a:pt x="193564" y="159909"/>
                      </a:lnTo>
                      <a:lnTo>
                        <a:pt x="192142" y="148995"/>
                      </a:lnTo>
                      <a:lnTo>
                        <a:pt x="171394" y="101898"/>
                      </a:lnTo>
                      <a:lnTo>
                        <a:pt x="166707" y="93224"/>
                      </a:lnTo>
                      <a:lnTo>
                        <a:pt x="161637" y="83454"/>
                      </a:lnTo>
                      <a:lnTo>
                        <a:pt x="144878" y="45443"/>
                      </a:lnTo>
                      <a:lnTo>
                        <a:pt x="141237" y="23979"/>
                      </a:lnTo>
                      <a:lnTo>
                        <a:pt x="143626" y="16468"/>
                      </a:lnTo>
                      <a:lnTo>
                        <a:pt x="154897" y="13518"/>
                      </a:lnTo>
                      <a:lnTo>
                        <a:pt x="171571" y="12478"/>
                      </a:lnTo>
                      <a:lnTo>
                        <a:pt x="181427" y="12071"/>
                      </a:lnTo>
                      <a:lnTo>
                        <a:pt x="193173" y="11406"/>
                      </a:lnTo>
                      <a:lnTo>
                        <a:pt x="239927" y="11406"/>
                      </a:lnTo>
                      <a:lnTo>
                        <a:pt x="239480" y="11062"/>
                      </a:lnTo>
                      <a:lnTo>
                        <a:pt x="230256" y="6148"/>
                      </a:lnTo>
                      <a:lnTo>
                        <a:pt x="218438" y="2252"/>
                      </a:lnTo>
                      <a:lnTo>
                        <a:pt x="203757" y="0"/>
                      </a:lnTo>
                      <a:close/>
                    </a:path>
                    <a:path w="259756" h="432263">
                      <a:moveTo>
                        <a:pt x="173197" y="276853"/>
                      </a:moveTo>
                      <a:lnTo>
                        <a:pt x="170911" y="278530"/>
                      </a:lnTo>
                      <a:lnTo>
                        <a:pt x="169538" y="282999"/>
                      </a:lnTo>
                      <a:lnTo>
                        <a:pt x="161296" y="306349"/>
                      </a:lnTo>
                      <a:lnTo>
                        <a:pt x="142242" y="344827"/>
                      </a:lnTo>
                      <a:lnTo>
                        <a:pt x="109735" y="384655"/>
                      </a:lnTo>
                      <a:lnTo>
                        <a:pt x="76523" y="407278"/>
                      </a:lnTo>
                      <a:lnTo>
                        <a:pt x="38928" y="418964"/>
                      </a:lnTo>
                      <a:lnTo>
                        <a:pt x="21584" y="420084"/>
                      </a:lnTo>
                      <a:lnTo>
                        <a:pt x="75984" y="420084"/>
                      </a:lnTo>
                      <a:lnTo>
                        <a:pt x="110090" y="400406"/>
                      </a:lnTo>
                      <a:lnTo>
                        <a:pt x="145021" y="365005"/>
                      </a:lnTo>
                      <a:lnTo>
                        <a:pt x="166071" y="330743"/>
                      </a:lnTo>
                      <a:lnTo>
                        <a:pt x="175417" y="309935"/>
                      </a:lnTo>
                      <a:lnTo>
                        <a:pt x="187144" y="309935"/>
                      </a:lnTo>
                      <a:lnTo>
                        <a:pt x="185145" y="297180"/>
                      </a:lnTo>
                      <a:lnTo>
                        <a:pt x="181389" y="281184"/>
                      </a:lnTo>
                      <a:lnTo>
                        <a:pt x="180690" y="278670"/>
                      </a:lnTo>
                      <a:lnTo>
                        <a:pt x="178429" y="276917"/>
                      </a:lnTo>
                      <a:lnTo>
                        <a:pt x="173197" y="276853"/>
                      </a:lnTo>
                      <a:close/>
                    </a:path>
                    <a:path w="259756" h="432263">
                      <a:moveTo>
                        <a:pt x="239927" y="11406"/>
                      </a:moveTo>
                      <a:lnTo>
                        <a:pt x="193173" y="11406"/>
                      </a:lnTo>
                      <a:lnTo>
                        <a:pt x="209710" y="12444"/>
                      </a:lnTo>
                      <a:lnTo>
                        <a:pt x="222558" y="15674"/>
                      </a:lnTo>
                      <a:lnTo>
                        <a:pt x="232141" y="20260"/>
                      </a:lnTo>
                      <a:lnTo>
                        <a:pt x="238881" y="25368"/>
                      </a:lnTo>
                      <a:lnTo>
                        <a:pt x="245981" y="31997"/>
                      </a:lnTo>
                      <a:lnTo>
                        <a:pt x="248508" y="39313"/>
                      </a:lnTo>
                      <a:lnTo>
                        <a:pt x="248233" y="47128"/>
                      </a:lnTo>
                      <a:lnTo>
                        <a:pt x="212714" y="81562"/>
                      </a:lnTo>
                      <a:lnTo>
                        <a:pt x="194863" y="88462"/>
                      </a:lnTo>
                      <a:lnTo>
                        <a:pt x="193479" y="89846"/>
                      </a:lnTo>
                      <a:lnTo>
                        <a:pt x="192353" y="93224"/>
                      </a:lnTo>
                      <a:lnTo>
                        <a:pt x="192415" y="94139"/>
                      </a:lnTo>
                      <a:lnTo>
                        <a:pt x="192603" y="95332"/>
                      </a:lnTo>
                      <a:lnTo>
                        <a:pt x="194283" y="97727"/>
                      </a:lnTo>
                      <a:lnTo>
                        <a:pt x="196026" y="100374"/>
                      </a:lnTo>
                      <a:lnTo>
                        <a:pt x="215569" y="137208"/>
                      </a:lnTo>
                      <a:lnTo>
                        <a:pt x="229530" y="175139"/>
                      </a:lnTo>
                      <a:lnTo>
                        <a:pt x="239277" y="222150"/>
                      </a:lnTo>
                      <a:lnTo>
                        <a:pt x="241055" y="257405"/>
                      </a:lnTo>
                      <a:lnTo>
                        <a:pt x="239993" y="275953"/>
                      </a:lnTo>
                      <a:lnTo>
                        <a:pt x="229569" y="319445"/>
                      </a:lnTo>
                      <a:lnTo>
                        <a:pt x="211659" y="353367"/>
                      </a:lnTo>
                      <a:lnTo>
                        <a:pt x="186635" y="383391"/>
                      </a:lnTo>
                      <a:lnTo>
                        <a:pt x="176771" y="392415"/>
                      </a:lnTo>
                      <a:lnTo>
                        <a:pt x="195078" y="392415"/>
                      </a:lnTo>
                      <a:lnTo>
                        <a:pt x="222422" y="356739"/>
                      </a:lnTo>
                      <a:lnTo>
                        <a:pt x="239300" y="322534"/>
                      </a:lnTo>
                      <a:lnTo>
                        <a:pt x="250858" y="283666"/>
                      </a:lnTo>
                      <a:lnTo>
                        <a:pt x="254515" y="253537"/>
                      </a:lnTo>
                      <a:lnTo>
                        <a:pt x="254344" y="237846"/>
                      </a:lnTo>
                      <a:lnTo>
                        <a:pt x="248269" y="193268"/>
                      </a:lnTo>
                      <a:lnTo>
                        <a:pt x="236891" y="154540"/>
                      </a:lnTo>
                      <a:lnTo>
                        <a:pt x="219623" y="114300"/>
                      </a:lnTo>
                      <a:lnTo>
                        <a:pt x="210056" y="95483"/>
                      </a:lnTo>
                      <a:lnTo>
                        <a:pt x="224455" y="88740"/>
                      </a:lnTo>
                      <a:lnTo>
                        <a:pt x="253904" y="61793"/>
                      </a:lnTo>
                      <a:lnTo>
                        <a:pt x="259756" y="38997"/>
                      </a:lnTo>
                      <a:lnTo>
                        <a:pt x="255260" y="27318"/>
                      </a:lnTo>
                      <a:lnTo>
                        <a:pt x="246377" y="16366"/>
                      </a:lnTo>
                      <a:lnTo>
                        <a:pt x="239927" y="11406"/>
                      </a:lnTo>
                      <a:close/>
                    </a:path>
                  </a:pathLst>
                </a:custGeom>
                <a:solidFill>
                  <a:srgbClr val="0067AC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42" name="object 23"/>
                <p:cNvSpPr/>
                <p:nvPr/>
              </p:nvSpPr>
              <p:spPr>
                <a:xfrm>
                  <a:off x="678724" y="451399"/>
                  <a:ext cx="153593" cy="4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3" h="45834">
                      <a:moveTo>
                        <a:pt x="40894" y="0"/>
                      </a:moveTo>
                      <a:lnTo>
                        <a:pt x="37998" y="2311"/>
                      </a:lnTo>
                      <a:lnTo>
                        <a:pt x="37236" y="8724"/>
                      </a:lnTo>
                      <a:lnTo>
                        <a:pt x="39535" y="11633"/>
                      </a:lnTo>
                      <a:lnTo>
                        <a:pt x="103987" y="19291"/>
                      </a:lnTo>
                      <a:lnTo>
                        <a:pt x="2197" y="34683"/>
                      </a:lnTo>
                      <a:lnTo>
                        <a:pt x="0" y="37668"/>
                      </a:lnTo>
                      <a:lnTo>
                        <a:pt x="914" y="43751"/>
                      </a:lnTo>
                      <a:lnTo>
                        <a:pt x="3416" y="45834"/>
                      </a:lnTo>
                      <a:lnTo>
                        <a:pt x="6261" y="45834"/>
                      </a:lnTo>
                      <a:lnTo>
                        <a:pt x="7137" y="45770"/>
                      </a:lnTo>
                      <a:lnTo>
                        <a:pt x="151472" y="23939"/>
                      </a:lnTo>
                      <a:lnTo>
                        <a:pt x="153593" y="21424"/>
                      </a:lnTo>
                      <a:lnTo>
                        <a:pt x="153504" y="15570"/>
                      </a:lnTo>
                      <a:lnTo>
                        <a:pt x="151307" y="13131"/>
                      </a:lnTo>
                      <a:lnTo>
                        <a:pt x="40894" y="0"/>
                      </a:lnTo>
                      <a:close/>
                    </a:path>
                  </a:pathLst>
                </a:custGeom>
                <a:solidFill>
                  <a:srgbClr val="0067AC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39" name="object 12"/>
              <p:cNvSpPr/>
              <p:nvPr/>
            </p:nvSpPr>
            <p:spPr>
              <a:xfrm flipH="1">
                <a:off x="555577" y="0"/>
                <a:ext cx="97156" cy="276999"/>
              </a:xfrm>
              <a:custGeom>
                <a:avLst/>
                <a:gdLst/>
                <a:ahLst/>
                <a:cxnLst/>
                <a:rect l="l" t="t" r="r" b="b"/>
                <a:pathLst>
                  <a:path h="777608">
                    <a:moveTo>
                      <a:pt x="0" y="0"/>
                    </a:moveTo>
                    <a:lnTo>
                      <a:pt x="0" y="777608"/>
                    </a:lnTo>
                  </a:path>
                </a:pathLst>
              </a:custGeom>
              <a:ln w="25400">
                <a:solidFill>
                  <a:srgbClr val="0067AC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269824" y="5199076"/>
            <a:ext cx="7786742" cy="10215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государственных учреждениях социального обслуживания прошли  реабилитацию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2157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из них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1726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возвращены в родные семьи.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99442" y="3916800"/>
            <a:ext cx="671517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отказов от новорожденных на базе ГУСО «Берегиня»  на сопровождении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134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женщины, из них родили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женщин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детей, оставлено в семье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(95 %),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учреждении здравоохранения.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9824" y="7745003"/>
            <a:ext cx="7786742" cy="134611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реабилитации в дневном отделении помощи несовершеннолетним, отбывшим наказание в виде лишения свободы и осужденным без лишения свобод на базе ГУСО «Берегиня»,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детей. Повторных правонарушений не совершено.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99442" y="6562383"/>
            <a:ext cx="6715172" cy="64294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Вовлечено в трудовую деятельность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4305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 в свободное от учебы время.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7952" y="9523164"/>
            <a:ext cx="1464479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Провести анализ и ранжирование муниципальных районов по признакам, характеризующим семейное неблагополучие с целью определения необходимости создания и развития служб профилактики семейного неблагополучия.</a:t>
            </a: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11271276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77952" y="6385506"/>
            <a:ext cx="7786742" cy="119344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Реабилитацию и коррекцию поведения несовершеннолетних, употребляющих ПАВ, на базе ГУ ЦПППН «Доверие» прошли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из них окончили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53%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значительно сократили частоту употребления,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47%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отказались полностью).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4"/>
          <p:cNvSpPr/>
          <p:nvPr/>
        </p:nvSpPr>
        <p:spPr>
          <a:xfrm>
            <a:off x="341262" y="9384664"/>
            <a:ext cx="13681520" cy="276999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28575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25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387491730"/>
              </p:ext>
            </p:extLst>
          </p:nvPr>
        </p:nvGraphicFramePr>
        <p:xfrm>
          <a:off x="154703" y="3066091"/>
          <a:ext cx="7572428" cy="241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1989114"/>
            <a:ext cx="7842252" cy="856782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Численность детей сирот и детей, оставшихся без попечения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родителей РБД, чел.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95688305"/>
              </p:ext>
            </p:extLst>
          </p:nvPr>
        </p:nvGraphicFramePr>
        <p:xfrm>
          <a:off x="211684" y="7506940"/>
          <a:ext cx="7572428" cy="27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1262" y="5765628"/>
            <a:ext cx="7675513" cy="1564668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Доля детей-сирот и детей, оставшихся без попечения родителей, переданных в замещающие семьи, в общей численности детей, оставшихся без попечения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родителей, %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88548" y="4346568"/>
            <a:ext cx="6926065" cy="53578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lvl="0"/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Популяризация семейного жизнеустройства: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Информационная акция «Срочно требуется семья»;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Каникулы в семье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!» -</a:t>
            </a:r>
            <a:r>
              <a:rPr lang="ru-RU" sz="23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 ребенок временно побывал в семьях граждан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организованы фотовыставки в местах проведения массовых мероприятий;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взаимодействие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благотворительными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фондами, общественными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организациями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волонтерами, телевидением и радио;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проведение </a:t>
            </a:r>
            <a:r>
              <a:rPr 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7 краевого </a:t>
            </a:r>
            <a:r>
              <a:rPr 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слета опекунских семей </a:t>
            </a:r>
            <a:r>
              <a:rPr lang="ru-RU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«В жизни главное – Семья</a:t>
            </a:r>
            <a:r>
              <a:rPr 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!» </a:t>
            </a:r>
            <a:r>
              <a:rPr lang="ru-RU" sz="23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(в конкурсе участвовала 21 семья, в финал вышли 7 семей.)</a:t>
            </a:r>
            <a:endParaRPr lang="ru-RU" sz="23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88548" y="1417610"/>
            <a:ext cx="6926066" cy="28575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lvl="0" algn="ctr"/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Открыто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ШПР (в 2014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- 6).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Прошли обучение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граждан, из которых</a:t>
            </a:r>
          </a:p>
          <a:p>
            <a:pPr lvl="0" algn="ctr"/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</a:t>
            </a: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детей-сирот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воспитание в семью </a:t>
            </a:r>
            <a:r>
              <a:rPr lang="ru-RU" sz="23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2018 году прошли обучение 569 граждан, приняли детей-300).</a:t>
            </a:r>
          </a:p>
          <a:p>
            <a:pPr lvl="0" algn="ctr"/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в 2019 году в семьи граждан передано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1057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детей-сирот </a:t>
            </a:r>
            <a:r>
              <a:rPr lang="ru-RU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детей, оставшихся без попечения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269956" y="917544"/>
            <a:ext cx="1405735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200" b="1" i="0" u="none" strike="noStrike" kern="1200" cap="none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3: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ЖИЗНЕУСТРОЙСТВО ДЕТЕЙ-СИРОТ И ДЕТЕЙ, ОСТАВШИХСЯ БЕЗ                        </a:t>
            </a:r>
          </a:p>
          <a:p>
            <a:pPr marL="1270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ПОПЕЧЕНИЯ РОДИТЕЛЕЙ</a:t>
            </a:r>
            <a:endParaRPr kumimoji="0" lang="ru-RU" sz="2200" b="1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4"/>
          <p:cNvSpPr/>
          <p:nvPr/>
        </p:nvSpPr>
        <p:spPr>
          <a:xfrm>
            <a:off x="7811998" y="703705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2" name="object 15"/>
          <p:cNvSpPr/>
          <p:nvPr/>
        </p:nvSpPr>
        <p:spPr>
          <a:xfrm>
            <a:off x="1119200" y="703230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ЦЕЛЬ: УЛУЧШЕНИЕ ДЕМОГРАФИЧЕСКОЙ СИТУАЦИИ</a:t>
            </a:r>
            <a:endParaRPr kumimoji="0" lang="ru-RU" sz="2400" b="1" i="0" u="none" strike="noStrike" kern="1200" cap="none" spc="-14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341262" y="0"/>
            <a:ext cx="755091" cy="1029693"/>
            <a:chOff x="269824" y="0"/>
            <a:chExt cx="755091" cy="1029693"/>
          </a:xfrm>
        </p:grpSpPr>
        <p:sp>
          <p:nvSpPr>
            <p:cNvPr id="36" name="object 20"/>
            <p:cNvSpPr/>
            <p:nvPr/>
          </p:nvSpPr>
          <p:spPr>
            <a:xfrm>
              <a:off x="799273" y="554567"/>
              <a:ext cx="74070" cy="67045"/>
            </a:xfrm>
            <a:custGeom>
              <a:avLst/>
              <a:gdLst/>
              <a:ahLst/>
              <a:cxnLst/>
              <a:rect l="l" t="t" r="r" b="b"/>
              <a:pathLst>
                <a:path w="74070" h="67045">
                  <a:moveTo>
                    <a:pt x="35181" y="0"/>
                  </a:moveTo>
                  <a:lnTo>
                    <a:pt x="21430" y="3420"/>
                  </a:lnTo>
                  <a:lnTo>
                    <a:pt x="10253" y="11460"/>
                  </a:lnTo>
                  <a:lnTo>
                    <a:pt x="2745" y="23026"/>
                  </a:lnTo>
                  <a:lnTo>
                    <a:pt x="0" y="37023"/>
                  </a:lnTo>
                  <a:lnTo>
                    <a:pt x="0" y="40185"/>
                  </a:lnTo>
                  <a:lnTo>
                    <a:pt x="36013" y="64693"/>
                  </a:lnTo>
                  <a:lnTo>
                    <a:pt x="55930" y="67045"/>
                  </a:lnTo>
                  <a:lnTo>
                    <a:pt x="58305" y="67020"/>
                  </a:lnTo>
                  <a:lnTo>
                    <a:pt x="59575" y="66550"/>
                  </a:lnTo>
                  <a:lnTo>
                    <a:pt x="66865" y="59113"/>
                  </a:lnTo>
                  <a:lnTo>
                    <a:pt x="68792" y="55115"/>
                  </a:lnTo>
                  <a:lnTo>
                    <a:pt x="50204" y="55115"/>
                  </a:lnTo>
                  <a:lnTo>
                    <a:pt x="39221" y="53445"/>
                  </a:lnTo>
                  <a:lnTo>
                    <a:pt x="26059" y="49204"/>
                  </a:lnTo>
                  <a:lnTo>
                    <a:pt x="12090" y="41290"/>
                  </a:lnTo>
                  <a:lnTo>
                    <a:pt x="11836" y="39906"/>
                  </a:lnTo>
                  <a:lnTo>
                    <a:pt x="11709" y="38483"/>
                  </a:lnTo>
                  <a:lnTo>
                    <a:pt x="12797" y="29890"/>
                  </a:lnTo>
                  <a:lnTo>
                    <a:pt x="18915" y="20722"/>
                  </a:lnTo>
                  <a:lnTo>
                    <a:pt x="30715" y="15072"/>
                  </a:lnTo>
                  <a:lnTo>
                    <a:pt x="48527" y="14363"/>
                  </a:lnTo>
                  <a:lnTo>
                    <a:pt x="65521" y="14363"/>
                  </a:lnTo>
                  <a:lnTo>
                    <a:pt x="61881" y="9706"/>
                  </a:lnTo>
                  <a:lnTo>
                    <a:pt x="49915" y="2578"/>
                  </a:lnTo>
                  <a:lnTo>
                    <a:pt x="35181" y="0"/>
                  </a:lnTo>
                  <a:close/>
                </a:path>
                <a:path w="74070" h="67045">
                  <a:moveTo>
                    <a:pt x="65521" y="14363"/>
                  </a:moveTo>
                  <a:lnTo>
                    <a:pt x="48527" y="14363"/>
                  </a:lnTo>
                  <a:lnTo>
                    <a:pt x="58642" y="23552"/>
                  </a:lnTo>
                  <a:lnTo>
                    <a:pt x="62534" y="37023"/>
                  </a:lnTo>
                  <a:lnTo>
                    <a:pt x="62534" y="43982"/>
                  </a:lnTo>
                  <a:lnTo>
                    <a:pt x="59690" y="50548"/>
                  </a:lnTo>
                  <a:lnTo>
                    <a:pt x="50204" y="55115"/>
                  </a:lnTo>
                  <a:lnTo>
                    <a:pt x="68792" y="55115"/>
                  </a:lnTo>
                  <a:lnTo>
                    <a:pt x="72288" y="47865"/>
                  </a:lnTo>
                  <a:lnTo>
                    <a:pt x="74070" y="33561"/>
                  </a:lnTo>
                  <a:lnTo>
                    <a:pt x="70219" y="20372"/>
                  </a:lnTo>
                  <a:lnTo>
                    <a:pt x="65521" y="14363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37" name="object 21"/>
            <p:cNvSpPr/>
            <p:nvPr/>
          </p:nvSpPr>
          <p:spPr>
            <a:xfrm>
              <a:off x="750743" y="471657"/>
              <a:ext cx="114915" cy="224853"/>
            </a:xfrm>
            <a:custGeom>
              <a:avLst/>
              <a:gdLst/>
              <a:ahLst/>
              <a:cxnLst/>
              <a:rect l="l" t="t" r="r" b="b"/>
              <a:pathLst>
                <a:path w="114915" h="224853">
                  <a:moveTo>
                    <a:pt x="22106" y="0"/>
                  </a:moveTo>
                  <a:lnTo>
                    <a:pt x="10468" y="38019"/>
                  </a:lnTo>
                  <a:lnTo>
                    <a:pt x="3523" y="77732"/>
                  </a:lnTo>
                  <a:lnTo>
                    <a:pt x="35" y="119826"/>
                  </a:lnTo>
                  <a:lnTo>
                    <a:pt x="0" y="130383"/>
                  </a:lnTo>
                  <a:lnTo>
                    <a:pt x="114" y="138558"/>
                  </a:lnTo>
                  <a:lnTo>
                    <a:pt x="7061" y="180750"/>
                  </a:lnTo>
                  <a:lnTo>
                    <a:pt x="38136" y="219426"/>
                  </a:lnTo>
                  <a:lnTo>
                    <a:pt x="64409" y="224853"/>
                  </a:lnTo>
                  <a:lnTo>
                    <a:pt x="71736" y="224344"/>
                  </a:lnTo>
                  <a:lnTo>
                    <a:pt x="82474" y="221101"/>
                  </a:lnTo>
                  <a:lnTo>
                    <a:pt x="93212" y="213954"/>
                  </a:lnTo>
                  <a:lnTo>
                    <a:pt x="94790" y="212287"/>
                  </a:lnTo>
                  <a:lnTo>
                    <a:pt x="54495" y="212287"/>
                  </a:lnTo>
                  <a:lnTo>
                    <a:pt x="43523" y="208431"/>
                  </a:lnTo>
                  <a:lnTo>
                    <a:pt x="18381" y="178160"/>
                  </a:lnTo>
                  <a:lnTo>
                    <a:pt x="11536" y="130383"/>
                  </a:lnTo>
                  <a:lnTo>
                    <a:pt x="11608" y="123308"/>
                  </a:lnTo>
                  <a:lnTo>
                    <a:pt x="15869" y="74497"/>
                  </a:lnTo>
                  <a:lnTo>
                    <a:pt x="22245" y="39281"/>
                  </a:lnTo>
                  <a:lnTo>
                    <a:pt x="34075" y="39281"/>
                  </a:lnTo>
                  <a:lnTo>
                    <a:pt x="33861" y="37897"/>
                  </a:lnTo>
                  <a:lnTo>
                    <a:pt x="31789" y="21732"/>
                  </a:lnTo>
                  <a:lnTo>
                    <a:pt x="30132" y="5588"/>
                  </a:lnTo>
                  <a:lnTo>
                    <a:pt x="29878" y="2781"/>
                  </a:lnTo>
                  <a:lnTo>
                    <a:pt x="27668" y="558"/>
                  </a:lnTo>
                  <a:lnTo>
                    <a:pt x="22106" y="0"/>
                  </a:lnTo>
                  <a:close/>
                </a:path>
                <a:path w="114915" h="224853">
                  <a:moveTo>
                    <a:pt x="34075" y="39281"/>
                  </a:moveTo>
                  <a:lnTo>
                    <a:pt x="22245" y="39281"/>
                  </a:lnTo>
                  <a:lnTo>
                    <a:pt x="22588" y="41698"/>
                  </a:lnTo>
                  <a:lnTo>
                    <a:pt x="30315" y="82245"/>
                  </a:lnTo>
                  <a:lnTo>
                    <a:pt x="44343" y="119826"/>
                  </a:lnTo>
                  <a:lnTo>
                    <a:pt x="83974" y="148759"/>
                  </a:lnTo>
                  <a:lnTo>
                    <a:pt x="94784" y="152912"/>
                  </a:lnTo>
                  <a:lnTo>
                    <a:pt x="103151" y="157441"/>
                  </a:lnTo>
                  <a:lnTo>
                    <a:pt x="92990" y="195115"/>
                  </a:lnTo>
                  <a:lnTo>
                    <a:pt x="54495" y="212287"/>
                  </a:lnTo>
                  <a:lnTo>
                    <a:pt x="94790" y="212287"/>
                  </a:lnTo>
                  <a:lnTo>
                    <a:pt x="104667" y="201856"/>
                  </a:lnTo>
                  <a:lnTo>
                    <a:pt x="110860" y="186858"/>
                  </a:lnTo>
                  <a:lnTo>
                    <a:pt x="113950" y="171513"/>
                  </a:lnTo>
                  <a:lnTo>
                    <a:pt x="114915" y="157812"/>
                  </a:lnTo>
                  <a:lnTo>
                    <a:pt x="114734" y="147750"/>
                  </a:lnTo>
                  <a:lnTo>
                    <a:pt x="114384" y="143319"/>
                  </a:lnTo>
                  <a:lnTo>
                    <a:pt x="114028" y="140144"/>
                  </a:lnTo>
                  <a:lnTo>
                    <a:pt x="111648" y="138257"/>
                  </a:lnTo>
                  <a:lnTo>
                    <a:pt x="104990" y="138257"/>
                  </a:lnTo>
                  <a:lnTo>
                    <a:pt x="96851" y="137832"/>
                  </a:lnTo>
                  <a:lnTo>
                    <a:pt x="56892" y="120943"/>
                  </a:lnTo>
                  <a:lnTo>
                    <a:pt x="42197" y="82865"/>
                  </a:lnTo>
                  <a:lnTo>
                    <a:pt x="36310" y="53718"/>
                  </a:lnTo>
                  <a:lnTo>
                    <a:pt x="34075" y="39281"/>
                  </a:lnTo>
                  <a:close/>
                </a:path>
                <a:path w="114915" h="224853">
                  <a:moveTo>
                    <a:pt x="111145" y="137858"/>
                  </a:moveTo>
                  <a:lnTo>
                    <a:pt x="107970" y="138163"/>
                  </a:lnTo>
                  <a:lnTo>
                    <a:pt x="104990" y="138257"/>
                  </a:lnTo>
                  <a:lnTo>
                    <a:pt x="111648" y="138257"/>
                  </a:lnTo>
                  <a:lnTo>
                    <a:pt x="111145" y="137858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3" name="Группа 40"/>
            <p:cNvGrpSpPr/>
            <p:nvPr/>
          </p:nvGrpSpPr>
          <p:grpSpPr>
            <a:xfrm>
              <a:off x="269824" y="0"/>
              <a:ext cx="755091" cy="1029693"/>
              <a:chOff x="269824" y="0"/>
              <a:chExt cx="755091" cy="1029693"/>
            </a:xfrm>
          </p:grpSpPr>
          <p:grpSp>
            <p:nvGrpSpPr>
              <p:cNvPr id="4" name="Группа 39"/>
              <p:cNvGrpSpPr/>
              <p:nvPr/>
            </p:nvGrpSpPr>
            <p:grpSpPr>
              <a:xfrm>
                <a:off x="269824" y="274602"/>
                <a:ext cx="755091" cy="755091"/>
                <a:chOff x="269824" y="274602"/>
                <a:chExt cx="755091" cy="755091"/>
              </a:xfrm>
            </p:grpSpPr>
            <p:sp>
              <p:nvSpPr>
                <p:cNvPr id="41" name="object 14"/>
                <p:cNvSpPr/>
                <p:nvPr/>
              </p:nvSpPr>
              <p:spPr>
                <a:xfrm>
                  <a:off x="269824" y="274602"/>
                  <a:ext cx="755091" cy="755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91" h="755091">
                      <a:moveTo>
                        <a:pt x="377545" y="755091"/>
                      </a:moveTo>
                      <a:lnTo>
                        <a:pt x="438784" y="750149"/>
                      </a:lnTo>
                      <a:lnTo>
                        <a:pt x="496877" y="735843"/>
                      </a:lnTo>
                      <a:lnTo>
                        <a:pt x="551047" y="712949"/>
                      </a:lnTo>
                      <a:lnTo>
                        <a:pt x="600517" y="682245"/>
                      </a:lnTo>
                      <a:lnTo>
                        <a:pt x="644509" y="644509"/>
                      </a:lnTo>
                      <a:lnTo>
                        <a:pt x="682245" y="600517"/>
                      </a:lnTo>
                      <a:lnTo>
                        <a:pt x="712949" y="551047"/>
                      </a:lnTo>
                      <a:lnTo>
                        <a:pt x="735843" y="496877"/>
                      </a:lnTo>
                      <a:lnTo>
                        <a:pt x="750149" y="438784"/>
                      </a:lnTo>
                      <a:lnTo>
                        <a:pt x="755091" y="377545"/>
                      </a:lnTo>
                      <a:lnTo>
                        <a:pt x="753839" y="346581"/>
                      </a:lnTo>
                      <a:lnTo>
                        <a:pt x="744118" y="286818"/>
                      </a:lnTo>
                      <a:lnTo>
                        <a:pt x="725421" y="230589"/>
                      </a:lnTo>
                      <a:lnTo>
                        <a:pt x="698525" y="178672"/>
                      </a:lnTo>
                      <a:lnTo>
                        <a:pt x="664207" y="131844"/>
                      </a:lnTo>
                      <a:lnTo>
                        <a:pt x="623246" y="90883"/>
                      </a:lnTo>
                      <a:lnTo>
                        <a:pt x="576418" y="56565"/>
                      </a:lnTo>
                      <a:lnTo>
                        <a:pt x="524501" y="29669"/>
                      </a:lnTo>
                      <a:lnTo>
                        <a:pt x="468272" y="10972"/>
                      </a:lnTo>
                      <a:lnTo>
                        <a:pt x="408509" y="1251"/>
                      </a:lnTo>
                      <a:lnTo>
                        <a:pt x="377545" y="0"/>
                      </a:lnTo>
                      <a:lnTo>
                        <a:pt x="346581" y="1251"/>
                      </a:lnTo>
                      <a:lnTo>
                        <a:pt x="286818" y="10972"/>
                      </a:lnTo>
                      <a:lnTo>
                        <a:pt x="230589" y="29669"/>
                      </a:lnTo>
                      <a:lnTo>
                        <a:pt x="178672" y="56565"/>
                      </a:lnTo>
                      <a:lnTo>
                        <a:pt x="131844" y="90883"/>
                      </a:lnTo>
                      <a:lnTo>
                        <a:pt x="90883" y="131844"/>
                      </a:lnTo>
                      <a:lnTo>
                        <a:pt x="56565" y="178672"/>
                      </a:lnTo>
                      <a:lnTo>
                        <a:pt x="29669" y="230589"/>
                      </a:lnTo>
                      <a:lnTo>
                        <a:pt x="10972" y="286818"/>
                      </a:lnTo>
                      <a:lnTo>
                        <a:pt x="1251" y="346581"/>
                      </a:lnTo>
                      <a:lnTo>
                        <a:pt x="0" y="377545"/>
                      </a:lnTo>
                      <a:lnTo>
                        <a:pt x="1251" y="408509"/>
                      </a:lnTo>
                      <a:lnTo>
                        <a:pt x="10972" y="468272"/>
                      </a:lnTo>
                      <a:lnTo>
                        <a:pt x="29669" y="524501"/>
                      </a:lnTo>
                      <a:lnTo>
                        <a:pt x="56565" y="576418"/>
                      </a:lnTo>
                      <a:lnTo>
                        <a:pt x="90883" y="623246"/>
                      </a:lnTo>
                      <a:lnTo>
                        <a:pt x="131844" y="664207"/>
                      </a:lnTo>
                      <a:lnTo>
                        <a:pt x="178672" y="698525"/>
                      </a:lnTo>
                      <a:lnTo>
                        <a:pt x="230589" y="725421"/>
                      </a:lnTo>
                      <a:lnTo>
                        <a:pt x="286818" y="744118"/>
                      </a:lnTo>
                      <a:lnTo>
                        <a:pt x="346581" y="753839"/>
                      </a:lnTo>
                      <a:lnTo>
                        <a:pt x="377545" y="755091"/>
                      </a:lnTo>
                      <a:close/>
                    </a:path>
                  </a:pathLst>
                </a:custGeom>
                <a:ln w="25400">
                  <a:solidFill>
                    <a:srgbClr val="0067AC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42" name="object 22"/>
                <p:cNvSpPr/>
                <p:nvPr/>
              </p:nvSpPr>
              <p:spPr>
                <a:xfrm>
                  <a:off x="484138" y="417478"/>
                  <a:ext cx="259756" cy="43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6" h="432263">
                      <a:moveTo>
                        <a:pt x="187144" y="309935"/>
                      </a:moveTo>
                      <a:lnTo>
                        <a:pt x="175417" y="309935"/>
                      </a:lnTo>
                      <a:lnTo>
                        <a:pt x="176897" y="329168"/>
                      </a:lnTo>
                      <a:lnTo>
                        <a:pt x="177012" y="331143"/>
                      </a:lnTo>
                      <a:lnTo>
                        <a:pt x="169019" y="380359"/>
                      </a:lnTo>
                      <a:lnTo>
                        <a:pt x="148311" y="416097"/>
                      </a:lnTo>
                      <a:lnTo>
                        <a:pt x="140926" y="423297"/>
                      </a:lnTo>
                      <a:lnTo>
                        <a:pt x="140571" y="426815"/>
                      </a:lnTo>
                      <a:lnTo>
                        <a:pt x="144381" y="431717"/>
                      </a:lnTo>
                      <a:lnTo>
                        <a:pt x="147861" y="432263"/>
                      </a:lnTo>
                      <a:lnTo>
                        <a:pt x="150994" y="430104"/>
                      </a:lnTo>
                      <a:lnTo>
                        <a:pt x="182322" y="405153"/>
                      </a:lnTo>
                      <a:lnTo>
                        <a:pt x="195078" y="392415"/>
                      </a:lnTo>
                      <a:lnTo>
                        <a:pt x="176771" y="392415"/>
                      </a:lnTo>
                      <a:lnTo>
                        <a:pt x="180237" y="383720"/>
                      </a:lnTo>
                      <a:lnTo>
                        <a:pt x="188616" y="339814"/>
                      </a:lnTo>
                      <a:lnTo>
                        <a:pt x="188628" y="326543"/>
                      </a:lnTo>
                      <a:lnTo>
                        <a:pt x="187522" y="312349"/>
                      </a:lnTo>
                      <a:lnTo>
                        <a:pt x="187144" y="309935"/>
                      </a:lnTo>
                      <a:close/>
                    </a:path>
                    <a:path w="259756" h="432263">
                      <a:moveTo>
                        <a:pt x="203757" y="0"/>
                      </a:moveTo>
                      <a:lnTo>
                        <a:pt x="185948" y="19"/>
                      </a:lnTo>
                      <a:lnTo>
                        <a:pt x="180728" y="387"/>
                      </a:lnTo>
                      <a:lnTo>
                        <a:pt x="165414" y="1037"/>
                      </a:lnTo>
                      <a:lnTo>
                        <a:pt x="128387" y="19438"/>
                      </a:lnTo>
                      <a:lnTo>
                        <a:pt x="127972" y="27318"/>
                      </a:lnTo>
                      <a:lnTo>
                        <a:pt x="129219" y="35915"/>
                      </a:lnTo>
                      <a:lnTo>
                        <a:pt x="144724" y="75770"/>
                      </a:lnTo>
                      <a:lnTo>
                        <a:pt x="163977" y="112791"/>
                      </a:lnTo>
                      <a:lnTo>
                        <a:pt x="169976" y="124399"/>
                      </a:lnTo>
                      <a:lnTo>
                        <a:pt x="175005" y="135691"/>
                      </a:lnTo>
                      <a:lnTo>
                        <a:pt x="178586" y="146799"/>
                      </a:lnTo>
                      <a:lnTo>
                        <a:pt x="180239" y="157858"/>
                      </a:lnTo>
                      <a:lnTo>
                        <a:pt x="179483" y="169000"/>
                      </a:lnTo>
                      <a:lnTo>
                        <a:pt x="152707" y="199466"/>
                      </a:lnTo>
                      <a:lnTo>
                        <a:pt x="110161" y="217341"/>
                      </a:lnTo>
                      <a:lnTo>
                        <a:pt x="91346" y="223146"/>
                      </a:lnTo>
                      <a:lnTo>
                        <a:pt x="78510" y="227768"/>
                      </a:lnTo>
                      <a:lnTo>
                        <a:pt x="45388" y="247296"/>
                      </a:lnTo>
                      <a:lnTo>
                        <a:pt x="20038" y="276138"/>
                      </a:lnTo>
                      <a:lnTo>
                        <a:pt x="3128" y="319445"/>
                      </a:lnTo>
                      <a:lnTo>
                        <a:pt x="0" y="349047"/>
                      </a:lnTo>
                      <a:lnTo>
                        <a:pt x="17" y="356739"/>
                      </a:lnTo>
                      <a:lnTo>
                        <a:pt x="5253" y="403572"/>
                      </a:lnTo>
                      <a:lnTo>
                        <a:pt x="18613" y="431692"/>
                      </a:lnTo>
                      <a:lnTo>
                        <a:pt x="21889" y="431692"/>
                      </a:lnTo>
                      <a:lnTo>
                        <a:pt x="64375" y="424455"/>
                      </a:lnTo>
                      <a:lnTo>
                        <a:pt x="21584" y="420084"/>
                      </a:lnTo>
                      <a:lnTo>
                        <a:pt x="21128" y="418543"/>
                      </a:lnTo>
                      <a:lnTo>
                        <a:pt x="12715" y="371216"/>
                      </a:lnTo>
                      <a:lnTo>
                        <a:pt x="12263" y="360310"/>
                      </a:lnTo>
                      <a:lnTo>
                        <a:pt x="12380" y="349545"/>
                      </a:lnTo>
                      <a:lnTo>
                        <a:pt x="21543" y="299554"/>
                      </a:lnTo>
                      <a:lnTo>
                        <a:pt x="49045" y="259771"/>
                      </a:lnTo>
                      <a:lnTo>
                        <a:pt x="82634" y="239630"/>
                      </a:lnTo>
                      <a:lnTo>
                        <a:pt x="113923" y="228483"/>
                      </a:lnTo>
                      <a:lnTo>
                        <a:pt x="129393" y="223008"/>
                      </a:lnTo>
                      <a:lnTo>
                        <a:pt x="165692" y="204282"/>
                      </a:lnTo>
                      <a:lnTo>
                        <a:pt x="192659" y="170591"/>
                      </a:lnTo>
                      <a:lnTo>
                        <a:pt x="193564" y="159909"/>
                      </a:lnTo>
                      <a:lnTo>
                        <a:pt x="192142" y="148995"/>
                      </a:lnTo>
                      <a:lnTo>
                        <a:pt x="171394" y="101898"/>
                      </a:lnTo>
                      <a:lnTo>
                        <a:pt x="166707" y="93224"/>
                      </a:lnTo>
                      <a:lnTo>
                        <a:pt x="161637" y="83454"/>
                      </a:lnTo>
                      <a:lnTo>
                        <a:pt x="144878" y="45443"/>
                      </a:lnTo>
                      <a:lnTo>
                        <a:pt x="141237" y="23979"/>
                      </a:lnTo>
                      <a:lnTo>
                        <a:pt x="143626" y="16468"/>
                      </a:lnTo>
                      <a:lnTo>
                        <a:pt x="154897" y="13518"/>
                      </a:lnTo>
                      <a:lnTo>
                        <a:pt x="171571" y="12478"/>
                      </a:lnTo>
                      <a:lnTo>
                        <a:pt x="181427" y="12071"/>
                      </a:lnTo>
                      <a:lnTo>
                        <a:pt x="193173" y="11406"/>
                      </a:lnTo>
                      <a:lnTo>
                        <a:pt x="239927" y="11406"/>
                      </a:lnTo>
                      <a:lnTo>
                        <a:pt x="239480" y="11062"/>
                      </a:lnTo>
                      <a:lnTo>
                        <a:pt x="230256" y="6148"/>
                      </a:lnTo>
                      <a:lnTo>
                        <a:pt x="218438" y="2252"/>
                      </a:lnTo>
                      <a:lnTo>
                        <a:pt x="203757" y="0"/>
                      </a:lnTo>
                      <a:close/>
                    </a:path>
                    <a:path w="259756" h="432263">
                      <a:moveTo>
                        <a:pt x="173197" y="276853"/>
                      </a:moveTo>
                      <a:lnTo>
                        <a:pt x="170911" y="278530"/>
                      </a:lnTo>
                      <a:lnTo>
                        <a:pt x="169538" y="282999"/>
                      </a:lnTo>
                      <a:lnTo>
                        <a:pt x="161296" y="306349"/>
                      </a:lnTo>
                      <a:lnTo>
                        <a:pt x="142242" y="344827"/>
                      </a:lnTo>
                      <a:lnTo>
                        <a:pt x="109735" y="384655"/>
                      </a:lnTo>
                      <a:lnTo>
                        <a:pt x="76523" y="407278"/>
                      </a:lnTo>
                      <a:lnTo>
                        <a:pt x="38928" y="418964"/>
                      </a:lnTo>
                      <a:lnTo>
                        <a:pt x="21584" y="420084"/>
                      </a:lnTo>
                      <a:lnTo>
                        <a:pt x="75984" y="420084"/>
                      </a:lnTo>
                      <a:lnTo>
                        <a:pt x="110090" y="400406"/>
                      </a:lnTo>
                      <a:lnTo>
                        <a:pt x="145021" y="365005"/>
                      </a:lnTo>
                      <a:lnTo>
                        <a:pt x="166071" y="330743"/>
                      </a:lnTo>
                      <a:lnTo>
                        <a:pt x="175417" y="309935"/>
                      </a:lnTo>
                      <a:lnTo>
                        <a:pt x="187144" y="309935"/>
                      </a:lnTo>
                      <a:lnTo>
                        <a:pt x="185145" y="297180"/>
                      </a:lnTo>
                      <a:lnTo>
                        <a:pt x="181389" y="281184"/>
                      </a:lnTo>
                      <a:lnTo>
                        <a:pt x="180690" y="278670"/>
                      </a:lnTo>
                      <a:lnTo>
                        <a:pt x="178429" y="276917"/>
                      </a:lnTo>
                      <a:lnTo>
                        <a:pt x="173197" y="276853"/>
                      </a:lnTo>
                      <a:close/>
                    </a:path>
                    <a:path w="259756" h="432263">
                      <a:moveTo>
                        <a:pt x="239927" y="11406"/>
                      </a:moveTo>
                      <a:lnTo>
                        <a:pt x="193173" y="11406"/>
                      </a:lnTo>
                      <a:lnTo>
                        <a:pt x="209710" y="12444"/>
                      </a:lnTo>
                      <a:lnTo>
                        <a:pt x="222558" y="15674"/>
                      </a:lnTo>
                      <a:lnTo>
                        <a:pt x="232141" y="20260"/>
                      </a:lnTo>
                      <a:lnTo>
                        <a:pt x="238881" y="25368"/>
                      </a:lnTo>
                      <a:lnTo>
                        <a:pt x="245981" y="31997"/>
                      </a:lnTo>
                      <a:lnTo>
                        <a:pt x="248508" y="39313"/>
                      </a:lnTo>
                      <a:lnTo>
                        <a:pt x="248233" y="47128"/>
                      </a:lnTo>
                      <a:lnTo>
                        <a:pt x="212714" y="81562"/>
                      </a:lnTo>
                      <a:lnTo>
                        <a:pt x="194863" y="88462"/>
                      </a:lnTo>
                      <a:lnTo>
                        <a:pt x="193479" y="89846"/>
                      </a:lnTo>
                      <a:lnTo>
                        <a:pt x="192353" y="93224"/>
                      </a:lnTo>
                      <a:lnTo>
                        <a:pt x="192415" y="94139"/>
                      </a:lnTo>
                      <a:lnTo>
                        <a:pt x="192603" y="95332"/>
                      </a:lnTo>
                      <a:lnTo>
                        <a:pt x="194283" y="97727"/>
                      </a:lnTo>
                      <a:lnTo>
                        <a:pt x="196026" y="100374"/>
                      </a:lnTo>
                      <a:lnTo>
                        <a:pt x="215569" y="137208"/>
                      </a:lnTo>
                      <a:lnTo>
                        <a:pt x="229530" y="175139"/>
                      </a:lnTo>
                      <a:lnTo>
                        <a:pt x="239277" y="222150"/>
                      </a:lnTo>
                      <a:lnTo>
                        <a:pt x="241055" y="257405"/>
                      </a:lnTo>
                      <a:lnTo>
                        <a:pt x="239993" y="275953"/>
                      </a:lnTo>
                      <a:lnTo>
                        <a:pt x="229569" y="319445"/>
                      </a:lnTo>
                      <a:lnTo>
                        <a:pt x="211659" y="353367"/>
                      </a:lnTo>
                      <a:lnTo>
                        <a:pt x="186635" y="383391"/>
                      </a:lnTo>
                      <a:lnTo>
                        <a:pt x="176771" y="392415"/>
                      </a:lnTo>
                      <a:lnTo>
                        <a:pt x="195078" y="392415"/>
                      </a:lnTo>
                      <a:lnTo>
                        <a:pt x="222422" y="356739"/>
                      </a:lnTo>
                      <a:lnTo>
                        <a:pt x="239300" y="322534"/>
                      </a:lnTo>
                      <a:lnTo>
                        <a:pt x="250858" y="283666"/>
                      </a:lnTo>
                      <a:lnTo>
                        <a:pt x="254515" y="253537"/>
                      </a:lnTo>
                      <a:lnTo>
                        <a:pt x="254344" y="237846"/>
                      </a:lnTo>
                      <a:lnTo>
                        <a:pt x="248269" y="193268"/>
                      </a:lnTo>
                      <a:lnTo>
                        <a:pt x="236891" y="154540"/>
                      </a:lnTo>
                      <a:lnTo>
                        <a:pt x="219623" y="114300"/>
                      </a:lnTo>
                      <a:lnTo>
                        <a:pt x="210056" y="95483"/>
                      </a:lnTo>
                      <a:lnTo>
                        <a:pt x="224455" y="88740"/>
                      </a:lnTo>
                      <a:lnTo>
                        <a:pt x="253904" y="61793"/>
                      </a:lnTo>
                      <a:lnTo>
                        <a:pt x="259756" y="38997"/>
                      </a:lnTo>
                      <a:lnTo>
                        <a:pt x="255260" y="27318"/>
                      </a:lnTo>
                      <a:lnTo>
                        <a:pt x="246377" y="16366"/>
                      </a:lnTo>
                      <a:lnTo>
                        <a:pt x="239927" y="11406"/>
                      </a:lnTo>
                      <a:close/>
                    </a:path>
                  </a:pathLst>
                </a:custGeom>
                <a:solidFill>
                  <a:srgbClr val="0067AC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43" name="object 23"/>
                <p:cNvSpPr/>
                <p:nvPr/>
              </p:nvSpPr>
              <p:spPr>
                <a:xfrm>
                  <a:off x="678724" y="451399"/>
                  <a:ext cx="153593" cy="4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3" h="45834">
                      <a:moveTo>
                        <a:pt x="40894" y="0"/>
                      </a:moveTo>
                      <a:lnTo>
                        <a:pt x="37998" y="2311"/>
                      </a:lnTo>
                      <a:lnTo>
                        <a:pt x="37236" y="8724"/>
                      </a:lnTo>
                      <a:lnTo>
                        <a:pt x="39535" y="11633"/>
                      </a:lnTo>
                      <a:lnTo>
                        <a:pt x="103987" y="19291"/>
                      </a:lnTo>
                      <a:lnTo>
                        <a:pt x="2197" y="34683"/>
                      </a:lnTo>
                      <a:lnTo>
                        <a:pt x="0" y="37668"/>
                      </a:lnTo>
                      <a:lnTo>
                        <a:pt x="914" y="43751"/>
                      </a:lnTo>
                      <a:lnTo>
                        <a:pt x="3416" y="45834"/>
                      </a:lnTo>
                      <a:lnTo>
                        <a:pt x="6261" y="45834"/>
                      </a:lnTo>
                      <a:lnTo>
                        <a:pt x="7137" y="45770"/>
                      </a:lnTo>
                      <a:lnTo>
                        <a:pt x="151472" y="23939"/>
                      </a:lnTo>
                      <a:lnTo>
                        <a:pt x="153593" y="21424"/>
                      </a:lnTo>
                      <a:lnTo>
                        <a:pt x="153504" y="15570"/>
                      </a:lnTo>
                      <a:lnTo>
                        <a:pt x="151307" y="13131"/>
                      </a:lnTo>
                      <a:lnTo>
                        <a:pt x="40894" y="0"/>
                      </a:lnTo>
                      <a:close/>
                    </a:path>
                  </a:pathLst>
                </a:custGeom>
                <a:solidFill>
                  <a:srgbClr val="0067AC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40" name="object 12"/>
              <p:cNvSpPr/>
              <p:nvPr/>
            </p:nvSpPr>
            <p:spPr>
              <a:xfrm flipH="1">
                <a:off x="555577" y="0"/>
                <a:ext cx="97156" cy="276999"/>
              </a:xfrm>
              <a:custGeom>
                <a:avLst/>
                <a:gdLst/>
                <a:ahLst/>
                <a:cxnLst/>
                <a:rect l="l" t="t" r="r" b="b"/>
                <a:pathLst>
                  <a:path h="777608">
                    <a:moveTo>
                      <a:pt x="0" y="0"/>
                    </a:moveTo>
                    <a:lnTo>
                      <a:pt x="0" y="777608"/>
                    </a:lnTo>
                  </a:path>
                </a:pathLst>
              </a:custGeom>
              <a:ln w="25400">
                <a:solidFill>
                  <a:srgbClr val="0067AC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7988548" y="9811196"/>
            <a:ext cx="6926065" cy="5361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Обеспечено жилыми помещениями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341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человек. </a:t>
            </a:r>
            <a:endParaRPr lang="ru-RU" sz="23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11342714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5900" y="4145132"/>
            <a:ext cx="928694" cy="44002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1441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846238"/>
            <a:ext cx="7378820" cy="887560"/>
          </a:xfrm>
          <a:prstGeom prst="rect">
            <a:avLst/>
          </a:prstGeom>
          <a:noFill/>
        </p:spPr>
        <p:txBody>
          <a:bodyPr wrap="square" lIns="147456" tIns="73728" rIns="147456" bIns="73728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Ожидаемая продолжительность жизни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рождении, 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27938" y="7847030"/>
            <a:ext cx="7273378" cy="221457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Приобретено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автотранспорта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осуществления доставки лиц старше 65 лет, проживающих в сельской местности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медицинские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организации, создано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служб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«Мобильная бригада», осуществлено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выезда, </a:t>
            </a: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доставлено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1587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граждан.</a:t>
            </a:r>
            <a:endParaRPr lang="ru-RU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1018" y="8239939"/>
            <a:ext cx="7056784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957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предпенсионного возраста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прошли профессиональное обучение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bject 4"/>
          <p:cNvSpPr/>
          <p:nvPr/>
        </p:nvSpPr>
        <p:spPr>
          <a:xfrm>
            <a:off x="7811998" y="703705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1" name="object 15"/>
          <p:cNvSpPr/>
          <p:nvPr/>
        </p:nvSpPr>
        <p:spPr>
          <a:xfrm>
            <a:off x="1119200" y="703230"/>
            <a:ext cx="6188798" cy="0"/>
          </a:xfrm>
          <a:custGeom>
            <a:avLst/>
            <a:gdLst/>
            <a:ahLst/>
            <a:cxnLst/>
            <a:rect l="l" t="t" r="r" b="b"/>
            <a:pathLst>
              <a:path w="6188798">
                <a:moveTo>
                  <a:pt x="0" y="0"/>
                </a:moveTo>
                <a:lnTo>
                  <a:pt x="6188798" y="0"/>
                </a:lnTo>
              </a:path>
            </a:pathLst>
          </a:custGeom>
          <a:ln w="19050">
            <a:solidFill>
              <a:srgbClr val="0067AC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ЦЕЛЬ: УЛУЧШЕНИЕ ДЕМОГРАФИЧЕСКОЙ СИТУАЦИИ</a:t>
            </a:r>
            <a:endParaRPr kumimoji="0" lang="ru-RU" sz="2400" b="1" i="0" u="none" strike="noStrike" kern="1200" cap="none" spc="-14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269956" y="917544"/>
            <a:ext cx="1405735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200" b="1" i="0" u="none" strike="noStrike" kern="1200" cap="none" spc="-140" normalizeH="0" baseline="0" noProof="0" dirty="0" smtClean="0">
                <a:ln>
                  <a:noFill/>
                </a:ln>
                <a:solidFill>
                  <a:srgbClr val="0067A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4: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ОБЕСПЕЧЕНИЕ МАКСИМАЛЬНО ДОЛГОГО СОХРАНЕНИЯ ЖИЗНИ ПОЖИЛЫХ  </a:t>
            </a:r>
          </a:p>
          <a:p>
            <a:pPr marL="1270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ГРАЖДАН И ИНВАЛИДОВ, ВОВЛЕЧЕНИЕ ИХ В АКТИВНУЮ ЖИЗНЬ</a:t>
            </a:r>
            <a:endParaRPr kumimoji="0" lang="ru-RU" sz="2200" b="1" i="0" u="none" strike="noStrike" kern="1200" cap="none" spc="-14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628508" y="5418138"/>
            <a:ext cx="7286106" cy="21431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Охвачено СДУ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1740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пожилого возраста 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инвалидов, из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них: </a:t>
            </a: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1020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 - в социальном обслуживании на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дому; </a:t>
            </a:r>
          </a:p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720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чел.- на стационарном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обслуживании </a:t>
            </a: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т.ч.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351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 страдающих хроническими психическими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расстройствами).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627938" y="2989247"/>
            <a:ext cx="7286676" cy="221457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Обучено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«Тренеров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уходу» (г.Москва) в рамках соглашения с фондами «Старость в радость»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«Старшие». В 2019 году правилам профилактики, технологиям выполнения социально-бытовых услуг и ведению документации СДУ обучено </a:t>
            </a:r>
          </a:p>
          <a:p>
            <a:pPr algn="ctr"/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354</a:t>
            </a:r>
            <a:r>
              <a:rPr lang="ru-RU" sz="2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специалиста ГУСО.</a:t>
            </a:r>
            <a:endParaRPr lang="ru-RU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27938" y="1989114"/>
            <a:ext cx="7286676" cy="7858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пилотных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учреждениях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обслуживания 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внедрена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СДУ.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1214" y="6526373"/>
            <a:ext cx="70567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края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созданы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центра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активного долголетия, которые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посещают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2700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ПВ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2"/>
          <p:cNvGrpSpPr/>
          <p:nvPr/>
        </p:nvGrpSpPr>
        <p:grpSpPr>
          <a:xfrm>
            <a:off x="341262" y="0"/>
            <a:ext cx="755091" cy="1029693"/>
            <a:chOff x="269824" y="0"/>
            <a:chExt cx="755091" cy="1029693"/>
          </a:xfrm>
        </p:grpSpPr>
        <p:sp>
          <p:nvSpPr>
            <p:cNvPr id="44" name="object 20"/>
            <p:cNvSpPr/>
            <p:nvPr/>
          </p:nvSpPr>
          <p:spPr>
            <a:xfrm>
              <a:off x="799273" y="554567"/>
              <a:ext cx="74070" cy="67045"/>
            </a:xfrm>
            <a:custGeom>
              <a:avLst/>
              <a:gdLst/>
              <a:ahLst/>
              <a:cxnLst/>
              <a:rect l="l" t="t" r="r" b="b"/>
              <a:pathLst>
                <a:path w="74070" h="67045">
                  <a:moveTo>
                    <a:pt x="35181" y="0"/>
                  </a:moveTo>
                  <a:lnTo>
                    <a:pt x="21430" y="3420"/>
                  </a:lnTo>
                  <a:lnTo>
                    <a:pt x="10253" y="11460"/>
                  </a:lnTo>
                  <a:lnTo>
                    <a:pt x="2745" y="23026"/>
                  </a:lnTo>
                  <a:lnTo>
                    <a:pt x="0" y="37023"/>
                  </a:lnTo>
                  <a:lnTo>
                    <a:pt x="0" y="40185"/>
                  </a:lnTo>
                  <a:lnTo>
                    <a:pt x="36013" y="64693"/>
                  </a:lnTo>
                  <a:lnTo>
                    <a:pt x="55930" y="67045"/>
                  </a:lnTo>
                  <a:lnTo>
                    <a:pt x="58305" y="67020"/>
                  </a:lnTo>
                  <a:lnTo>
                    <a:pt x="59575" y="66550"/>
                  </a:lnTo>
                  <a:lnTo>
                    <a:pt x="66865" y="59113"/>
                  </a:lnTo>
                  <a:lnTo>
                    <a:pt x="68792" y="55115"/>
                  </a:lnTo>
                  <a:lnTo>
                    <a:pt x="50204" y="55115"/>
                  </a:lnTo>
                  <a:lnTo>
                    <a:pt x="39221" y="53445"/>
                  </a:lnTo>
                  <a:lnTo>
                    <a:pt x="26059" y="49204"/>
                  </a:lnTo>
                  <a:lnTo>
                    <a:pt x="12090" y="41290"/>
                  </a:lnTo>
                  <a:lnTo>
                    <a:pt x="11836" y="39906"/>
                  </a:lnTo>
                  <a:lnTo>
                    <a:pt x="11709" y="38483"/>
                  </a:lnTo>
                  <a:lnTo>
                    <a:pt x="12797" y="29890"/>
                  </a:lnTo>
                  <a:lnTo>
                    <a:pt x="18915" y="20722"/>
                  </a:lnTo>
                  <a:lnTo>
                    <a:pt x="30715" y="15072"/>
                  </a:lnTo>
                  <a:lnTo>
                    <a:pt x="48527" y="14363"/>
                  </a:lnTo>
                  <a:lnTo>
                    <a:pt x="65521" y="14363"/>
                  </a:lnTo>
                  <a:lnTo>
                    <a:pt x="61881" y="9706"/>
                  </a:lnTo>
                  <a:lnTo>
                    <a:pt x="49915" y="2578"/>
                  </a:lnTo>
                  <a:lnTo>
                    <a:pt x="35181" y="0"/>
                  </a:lnTo>
                  <a:close/>
                </a:path>
                <a:path w="74070" h="67045">
                  <a:moveTo>
                    <a:pt x="65521" y="14363"/>
                  </a:moveTo>
                  <a:lnTo>
                    <a:pt x="48527" y="14363"/>
                  </a:lnTo>
                  <a:lnTo>
                    <a:pt x="58642" y="23552"/>
                  </a:lnTo>
                  <a:lnTo>
                    <a:pt x="62534" y="37023"/>
                  </a:lnTo>
                  <a:lnTo>
                    <a:pt x="62534" y="43982"/>
                  </a:lnTo>
                  <a:lnTo>
                    <a:pt x="59690" y="50548"/>
                  </a:lnTo>
                  <a:lnTo>
                    <a:pt x="50204" y="55115"/>
                  </a:lnTo>
                  <a:lnTo>
                    <a:pt x="68792" y="55115"/>
                  </a:lnTo>
                  <a:lnTo>
                    <a:pt x="72288" y="47865"/>
                  </a:lnTo>
                  <a:lnTo>
                    <a:pt x="74070" y="33561"/>
                  </a:lnTo>
                  <a:lnTo>
                    <a:pt x="70219" y="20372"/>
                  </a:lnTo>
                  <a:lnTo>
                    <a:pt x="65521" y="14363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sp>
          <p:nvSpPr>
            <p:cNvPr id="45" name="object 21"/>
            <p:cNvSpPr/>
            <p:nvPr/>
          </p:nvSpPr>
          <p:spPr>
            <a:xfrm>
              <a:off x="750743" y="471657"/>
              <a:ext cx="114915" cy="224853"/>
            </a:xfrm>
            <a:custGeom>
              <a:avLst/>
              <a:gdLst/>
              <a:ahLst/>
              <a:cxnLst/>
              <a:rect l="l" t="t" r="r" b="b"/>
              <a:pathLst>
                <a:path w="114915" h="224853">
                  <a:moveTo>
                    <a:pt x="22106" y="0"/>
                  </a:moveTo>
                  <a:lnTo>
                    <a:pt x="10468" y="38019"/>
                  </a:lnTo>
                  <a:lnTo>
                    <a:pt x="3523" y="77732"/>
                  </a:lnTo>
                  <a:lnTo>
                    <a:pt x="35" y="119826"/>
                  </a:lnTo>
                  <a:lnTo>
                    <a:pt x="0" y="130383"/>
                  </a:lnTo>
                  <a:lnTo>
                    <a:pt x="114" y="138558"/>
                  </a:lnTo>
                  <a:lnTo>
                    <a:pt x="7061" y="180750"/>
                  </a:lnTo>
                  <a:lnTo>
                    <a:pt x="38136" y="219426"/>
                  </a:lnTo>
                  <a:lnTo>
                    <a:pt x="64409" y="224853"/>
                  </a:lnTo>
                  <a:lnTo>
                    <a:pt x="71736" y="224344"/>
                  </a:lnTo>
                  <a:lnTo>
                    <a:pt x="82474" y="221101"/>
                  </a:lnTo>
                  <a:lnTo>
                    <a:pt x="93212" y="213954"/>
                  </a:lnTo>
                  <a:lnTo>
                    <a:pt x="94790" y="212287"/>
                  </a:lnTo>
                  <a:lnTo>
                    <a:pt x="54495" y="212287"/>
                  </a:lnTo>
                  <a:lnTo>
                    <a:pt x="43523" y="208431"/>
                  </a:lnTo>
                  <a:lnTo>
                    <a:pt x="18381" y="178160"/>
                  </a:lnTo>
                  <a:lnTo>
                    <a:pt x="11536" y="130383"/>
                  </a:lnTo>
                  <a:lnTo>
                    <a:pt x="11608" y="123308"/>
                  </a:lnTo>
                  <a:lnTo>
                    <a:pt x="15869" y="74497"/>
                  </a:lnTo>
                  <a:lnTo>
                    <a:pt x="22245" y="39281"/>
                  </a:lnTo>
                  <a:lnTo>
                    <a:pt x="34075" y="39281"/>
                  </a:lnTo>
                  <a:lnTo>
                    <a:pt x="33861" y="37897"/>
                  </a:lnTo>
                  <a:lnTo>
                    <a:pt x="31789" y="21732"/>
                  </a:lnTo>
                  <a:lnTo>
                    <a:pt x="30132" y="5588"/>
                  </a:lnTo>
                  <a:lnTo>
                    <a:pt x="29878" y="2781"/>
                  </a:lnTo>
                  <a:lnTo>
                    <a:pt x="27668" y="558"/>
                  </a:lnTo>
                  <a:lnTo>
                    <a:pt x="22106" y="0"/>
                  </a:lnTo>
                  <a:close/>
                </a:path>
                <a:path w="114915" h="224853">
                  <a:moveTo>
                    <a:pt x="34075" y="39281"/>
                  </a:moveTo>
                  <a:lnTo>
                    <a:pt x="22245" y="39281"/>
                  </a:lnTo>
                  <a:lnTo>
                    <a:pt x="22588" y="41698"/>
                  </a:lnTo>
                  <a:lnTo>
                    <a:pt x="30315" y="82245"/>
                  </a:lnTo>
                  <a:lnTo>
                    <a:pt x="44343" y="119826"/>
                  </a:lnTo>
                  <a:lnTo>
                    <a:pt x="83974" y="148759"/>
                  </a:lnTo>
                  <a:lnTo>
                    <a:pt x="94784" y="152912"/>
                  </a:lnTo>
                  <a:lnTo>
                    <a:pt x="103151" y="157441"/>
                  </a:lnTo>
                  <a:lnTo>
                    <a:pt x="92990" y="195115"/>
                  </a:lnTo>
                  <a:lnTo>
                    <a:pt x="54495" y="212287"/>
                  </a:lnTo>
                  <a:lnTo>
                    <a:pt x="94790" y="212287"/>
                  </a:lnTo>
                  <a:lnTo>
                    <a:pt x="104667" y="201856"/>
                  </a:lnTo>
                  <a:lnTo>
                    <a:pt x="110860" y="186858"/>
                  </a:lnTo>
                  <a:lnTo>
                    <a:pt x="113950" y="171513"/>
                  </a:lnTo>
                  <a:lnTo>
                    <a:pt x="114915" y="157812"/>
                  </a:lnTo>
                  <a:lnTo>
                    <a:pt x="114734" y="147750"/>
                  </a:lnTo>
                  <a:lnTo>
                    <a:pt x="114384" y="143319"/>
                  </a:lnTo>
                  <a:lnTo>
                    <a:pt x="114028" y="140144"/>
                  </a:lnTo>
                  <a:lnTo>
                    <a:pt x="111648" y="138257"/>
                  </a:lnTo>
                  <a:lnTo>
                    <a:pt x="104990" y="138257"/>
                  </a:lnTo>
                  <a:lnTo>
                    <a:pt x="96851" y="137832"/>
                  </a:lnTo>
                  <a:lnTo>
                    <a:pt x="56892" y="120943"/>
                  </a:lnTo>
                  <a:lnTo>
                    <a:pt x="42197" y="82865"/>
                  </a:lnTo>
                  <a:lnTo>
                    <a:pt x="36310" y="53718"/>
                  </a:lnTo>
                  <a:lnTo>
                    <a:pt x="34075" y="39281"/>
                  </a:lnTo>
                  <a:close/>
                </a:path>
                <a:path w="114915" h="224853">
                  <a:moveTo>
                    <a:pt x="111145" y="137858"/>
                  </a:moveTo>
                  <a:lnTo>
                    <a:pt x="107970" y="138163"/>
                  </a:lnTo>
                  <a:lnTo>
                    <a:pt x="104990" y="138257"/>
                  </a:lnTo>
                  <a:lnTo>
                    <a:pt x="111648" y="138257"/>
                  </a:lnTo>
                  <a:lnTo>
                    <a:pt x="111145" y="137858"/>
                  </a:lnTo>
                  <a:close/>
                </a:path>
              </a:pathLst>
            </a:custGeom>
            <a:solidFill>
              <a:srgbClr val="D7143F"/>
            </a:solidFill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3" name="Группа 40"/>
            <p:cNvGrpSpPr/>
            <p:nvPr/>
          </p:nvGrpSpPr>
          <p:grpSpPr>
            <a:xfrm>
              <a:off x="269824" y="0"/>
              <a:ext cx="755091" cy="1029693"/>
              <a:chOff x="269824" y="0"/>
              <a:chExt cx="755091" cy="1029693"/>
            </a:xfrm>
          </p:grpSpPr>
          <p:grpSp>
            <p:nvGrpSpPr>
              <p:cNvPr id="4" name="Группа 39"/>
              <p:cNvGrpSpPr/>
              <p:nvPr/>
            </p:nvGrpSpPr>
            <p:grpSpPr>
              <a:xfrm>
                <a:off x="269824" y="274602"/>
                <a:ext cx="755091" cy="755091"/>
                <a:chOff x="269824" y="274602"/>
                <a:chExt cx="755091" cy="755091"/>
              </a:xfrm>
            </p:grpSpPr>
            <p:sp>
              <p:nvSpPr>
                <p:cNvPr id="49" name="object 14"/>
                <p:cNvSpPr/>
                <p:nvPr/>
              </p:nvSpPr>
              <p:spPr>
                <a:xfrm>
                  <a:off x="269824" y="274602"/>
                  <a:ext cx="755091" cy="755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91" h="755091">
                      <a:moveTo>
                        <a:pt x="377545" y="755091"/>
                      </a:moveTo>
                      <a:lnTo>
                        <a:pt x="438784" y="750149"/>
                      </a:lnTo>
                      <a:lnTo>
                        <a:pt x="496877" y="735843"/>
                      </a:lnTo>
                      <a:lnTo>
                        <a:pt x="551047" y="712949"/>
                      </a:lnTo>
                      <a:lnTo>
                        <a:pt x="600517" y="682245"/>
                      </a:lnTo>
                      <a:lnTo>
                        <a:pt x="644509" y="644509"/>
                      </a:lnTo>
                      <a:lnTo>
                        <a:pt x="682245" y="600517"/>
                      </a:lnTo>
                      <a:lnTo>
                        <a:pt x="712949" y="551047"/>
                      </a:lnTo>
                      <a:lnTo>
                        <a:pt x="735843" y="496877"/>
                      </a:lnTo>
                      <a:lnTo>
                        <a:pt x="750149" y="438784"/>
                      </a:lnTo>
                      <a:lnTo>
                        <a:pt x="755091" y="377545"/>
                      </a:lnTo>
                      <a:lnTo>
                        <a:pt x="753839" y="346581"/>
                      </a:lnTo>
                      <a:lnTo>
                        <a:pt x="744118" y="286818"/>
                      </a:lnTo>
                      <a:lnTo>
                        <a:pt x="725421" y="230589"/>
                      </a:lnTo>
                      <a:lnTo>
                        <a:pt x="698525" y="178672"/>
                      </a:lnTo>
                      <a:lnTo>
                        <a:pt x="664207" y="131844"/>
                      </a:lnTo>
                      <a:lnTo>
                        <a:pt x="623246" y="90883"/>
                      </a:lnTo>
                      <a:lnTo>
                        <a:pt x="576418" y="56565"/>
                      </a:lnTo>
                      <a:lnTo>
                        <a:pt x="524501" y="29669"/>
                      </a:lnTo>
                      <a:lnTo>
                        <a:pt x="468272" y="10972"/>
                      </a:lnTo>
                      <a:lnTo>
                        <a:pt x="408509" y="1251"/>
                      </a:lnTo>
                      <a:lnTo>
                        <a:pt x="377545" y="0"/>
                      </a:lnTo>
                      <a:lnTo>
                        <a:pt x="346581" y="1251"/>
                      </a:lnTo>
                      <a:lnTo>
                        <a:pt x="286818" y="10972"/>
                      </a:lnTo>
                      <a:lnTo>
                        <a:pt x="230589" y="29669"/>
                      </a:lnTo>
                      <a:lnTo>
                        <a:pt x="178672" y="56565"/>
                      </a:lnTo>
                      <a:lnTo>
                        <a:pt x="131844" y="90883"/>
                      </a:lnTo>
                      <a:lnTo>
                        <a:pt x="90883" y="131844"/>
                      </a:lnTo>
                      <a:lnTo>
                        <a:pt x="56565" y="178672"/>
                      </a:lnTo>
                      <a:lnTo>
                        <a:pt x="29669" y="230589"/>
                      </a:lnTo>
                      <a:lnTo>
                        <a:pt x="10972" y="286818"/>
                      </a:lnTo>
                      <a:lnTo>
                        <a:pt x="1251" y="346581"/>
                      </a:lnTo>
                      <a:lnTo>
                        <a:pt x="0" y="377545"/>
                      </a:lnTo>
                      <a:lnTo>
                        <a:pt x="1251" y="408509"/>
                      </a:lnTo>
                      <a:lnTo>
                        <a:pt x="10972" y="468272"/>
                      </a:lnTo>
                      <a:lnTo>
                        <a:pt x="29669" y="524501"/>
                      </a:lnTo>
                      <a:lnTo>
                        <a:pt x="56565" y="576418"/>
                      </a:lnTo>
                      <a:lnTo>
                        <a:pt x="90883" y="623246"/>
                      </a:lnTo>
                      <a:lnTo>
                        <a:pt x="131844" y="664207"/>
                      </a:lnTo>
                      <a:lnTo>
                        <a:pt x="178672" y="698525"/>
                      </a:lnTo>
                      <a:lnTo>
                        <a:pt x="230589" y="725421"/>
                      </a:lnTo>
                      <a:lnTo>
                        <a:pt x="286818" y="744118"/>
                      </a:lnTo>
                      <a:lnTo>
                        <a:pt x="346581" y="753839"/>
                      </a:lnTo>
                      <a:lnTo>
                        <a:pt x="377545" y="755091"/>
                      </a:lnTo>
                      <a:close/>
                    </a:path>
                  </a:pathLst>
                </a:custGeom>
                <a:ln w="25400">
                  <a:solidFill>
                    <a:srgbClr val="0067AC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50" name="object 22"/>
                <p:cNvSpPr/>
                <p:nvPr/>
              </p:nvSpPr>
              <p:spPr>
                <a:xfrm>
                  <a:off x="484138" y="417478"/>
                  <a:ext cx="259756" cy="43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56" h="432263">
                      <a:moveTo>
                        <a:pt x="187144" y="309935"/>
                      </a:moveTo>
                      <a:lnTo>
                        <a:pt x="175417" y="309935"/>
                      </a:lnTo>
                      <a:lnTo>
                        <a:pt x="176897" y="329168"/>
                      </a:lnTo>
                      <a:lnTo>
                        <a:pt x="177012" y="331143"/>
                      </a:lnTo>
                      <a:lnTo>
                        <a:pt x="169019" y="380359"/>
                      </a:lnTo>
                      <a:lnTo>
                        <a:pt x="148311" y="416097"/>
                      </a:lnTo>
                      <a:lnTo>
                        <a:pt x="140926" y="423297"/>
                      </a:lnTo>
                      <a:lnTo>
                        <a:pt x="140571" y="426815"/>
                      </a:lnTo>
                      <a:lnTo>
                        <a:pt x="144381" y="431717"/>
                      </a:lnTo>
                      <a:lnTo>
                        <a:pt x="147861" y="432263"/>
                      </a:lnTo>
                      <a:lnTo>
                        <a:pt x="150994" y="430104"/>
                      </a:lnTo>
                      <a:lnTo>
                        <a:pt x="182322" y="405153"/>
                      </a:lnTo>
                      <a:lnTo>
                        <a:pt x="195078" y="392415"/>
                      </a:lnTo>
                      <a:lnTo>
                        <a:pt x="176771" y="392415"/>
                      </a:lnTo>
                      <a:lnTo>
                        <a:pt x="180237" y="383720"/>
                      </a:lnTo>
                      <a:lnTo>
                        <a:pt x="188616" y="339814"/>
                      </a:lnTo>
                      <a:lnTo>
                        <a:pt x="188628" y="326543"/>
                      </a:lnTo>
                      <a:lnTo>
                        <a:pt x="187522" y="312349"/>
                      </a:lnTo>
                      <a:lnTo>
                        <a:pt x="187144" y="309935"/>
                      </a:lnTo>
                      <a:close/>
                    </a:path>
                    <a:path w="259756" h="432263">
                      <a:moveTo>
                        <a:pt x="203757" y="0"/>
                      </a:moveTo>
                      <a:lnTo>
                        <a:pt x="185948" y="19"/>
                      </a:lnTo>
                      <a:lnTo>
                        <a:pt x="180728" y="387"/>
                      </a:lnTo>
                      <a:lnTo>
                        <a:pt x="165414" y="1037"/>
                      </a:lnTo>
                      <a:lnTo>
                        <a:pt x="128387" y="19438"/>
                      </a:lnTo>
                      <a:lnTo>
                        <a:pt x="127972" y="27318"/>
                      </a:lnTo>
                      <a:lnTo>
                        <a:pt x="129219" y="35915"/>
                      </a:lnTo>
                      <a:lnTo>
                        <a:pt x="144724" y="75770"/>
                      </a:lnTo>
                      <a:lnTo>
                        <a:pt x="163977" y="112791"/>
                      </a:lnTo>
                      <a:lnTo>
                        <a:pt x="169976" y="124399"/>
                      </a:lnTo>
                      <a:lnTo>
                        <a:pt x="175005" y="135691"/>
                      </a:lnTo>
                      <a:lnTo>
                        <a:pt x="178586" y="146799"/>
                      </a:lnTo>
                      <a:lnTo>
                        <a:pt x="180239" y="157858"/>
                      </a:lnTo>
                      <a:lnTo>
                        <a:pt x="179483" y="169000"/>
                      </a:lnTo>
                      <a:lnTo>
                        <a:pt x="152707" y="199466"/>
                      </a:lnTo>
                      <a:lnTo>
                        <a:pt x="110161" y="217341"/>
                      </a:lnTo>
                      <a:lnTo>
                        <a:pt x="91346" y="223146"/>
                      </a:lnTo>
                      <a:lnTo>
                        <a:pt x="78510" y="227768"/>
                      </a:lnTo>
                      <a:lnTo>
                        <a:pt x="45388" y="247296"/>
                      </a:lnTo>
                      <a:lnTo>
                        <a:pt x="20038" y="276138"/>
                      </a:lnTo>
                      <a:lnTo>
                        <a:pt x="3128" y="319445"/>
                      </a:lnTo>
                      <a:lnTo>
                        <a:pt x="0" y="349047"/>
                      </a:lnTo>
                      <a:lnTo>
                        <a:pt x="17" y="356739"/>
                      </a:lnTo>
                      <a:lnTo>
                        <a:pt x="5253" y="403572"/>
                      </a:lnTo>
                      <a:lnTo>
                        <a:pt x="18613" y="431692"/>
                      </a:lnTo>
                      <a:lnTo>
                        <a:pt x="21889" y="431692"/>
                      </a:lnTo>
                      <a:lnTo>
                        <a:pt x="64375" y="424455"/>
                      </a:lnTo>
                      <a:lnTo>
                        <a:pt x="21584" y="420084"/>
                      </a:lnTo>
                      <a:lnTo>
                        <a:pt x="21128" y="418543"/>
                      </a:lnTo>
                      <a:lnTo>
                        <a:pt x="12715" y="371216"/>
                      </a:lnTo>
                      <a:lnTo>
                        <a:pt x="12263" y="360310"/>
                      </a:lnTo>
                      <a:lnTo>
                        <a:pt x="12380" y="349545"/>
                      </a:lnTo>
                      <a:lnTo>
                        <a:pt x="21543" y="299554"/>
                      </a:lnTo>
                      <a:lnTo>
                        <a:pt x="49045" y="259771"/>
                      </a:lnTo>
                      <a:lnTo>
                        <a:pt x="82634" y="239630"/>
                      </a:lnTo>
                      <a:lnTo>
                        <a:pt x="113923" y="228483"/>
                      </a:lnTo>
                      <a:lnTo>
                        <a:pt x="129393" y="223008"/>
                      </a:lnTo>
                      <a:lnTo>
                        <a:pt x="165692" y="204282"/>
                      </a:lnTo>
                      <a:lnTo>
                        <a:pt x="192659" y="170591"/>
                      </a:lnTo>
                      <a:lnTo>
                        <a:pt x="193564" y="159909"/>
                      </a:lnTo>
                      <a:lnTo>
                        <a:pt x="192142" y="148995"/>
                      </a:lnTo>
                      <a:lnTo>
                        <a:pt x="171394" y="101898"/>
                      </a:lnTo>
                      <a:lnTo>
                        <a:pt x="166707" y="93224"/>
                      </a:lnTo>
                      <a:lnTo>
                        <a:pt x="161637" y="83454"/>
                      </a:lnTo>
                      <a:lnTo>
                        <a:pt x="144878" y="45443"/>
                      </a:lnTo>
                      <a:lnTo>
                        <a:pt x="141237" y="23979"/>
                      </a:lnTo>
                      <a:lnTo>
                        <a:pt x="143626" y="16468"/>
                      </a:lnTo>
                      <a:lnTo>
                        <a:pt x="154897" y="13518"/>
                      </a:lnTo>
                      <a:lnTo>
                        <a:pt x="171571" y="12478"/>
                      </a:lnTo>
                      <a:lnTo>
                        <a:pt x="181427" y="12071"/>
                      </a:lnTo>
                      <a:lnTo>
                        <a:pt x="193173" y="11406"/>
                      </a:lnTo>
                      <a:lnTo>
                        <a:pt x="239927" y="11406"/>
                      </a:lnTo>
                      <a:lnTo>
                        <a:pt x="239480" y="11062"/>
                      </a:lnTo>
                      <a:lnTo>
                        <a:pt x="230256" y="6148"/>
                      </a:lnTo>
                      <a:lnTo>
                        <a:pt x="218438" y="2252"/>
                      </a:lnTo>
                      <a:lnTo>
                        <a:pt x="203757" y="0"/>
                      </a:lnTo>
                      <a:close/>
                    </a:path>
                    <a:path w="259756" h="432263">
                      <a:moveTo>
                        <a:pt x="173197" y="276853"/>
                      </a:moveTo>
                      <a:lnTo>
                        <a:pt x="170911" y="278530"/>
                      </a:lnTo>
                      <a:lnTo>
                        <a:pt x="169538" y="282999"/>
                      </a:lnTo>
                      <a:lnTo>
                        <a:pt x="161296" y="306349"/>
                      </a:lnTo>
                      <a:lnTo>
                        <a:pt x="142242" y="344827"/>
                      </a:lnTo>
                      <a:lnTo>
                        <a:pt x="109735" y="384655"/>
                      </a:lnTo>
                      <a:lnTo>
                        <a:pt x="76523" y="407278"/>
                      </a:lnTo>
                      <a:lnTo>
                        <a:pt x="38928" y="418964"/>
                      </a:lnTo>
                      <a:lnTo>
                        <a:pt x="21584" y="420084"/>
                      </a:lnTo>
                      <a:lnTo>
                        <a:pt x="75984" y="420084"/>
                      </a:lnTo>
                      <a:lnTo>
                        <a:pt x="110090" y="400406"/>
                      </a:lnTo>
                      <a:lnTo>
                        <a:pt x="145021" y="365005"/>
                      </a:lnTo>
                      <a:lnTo>
                        <a:pt x="166071" y="330743"/>
                      </a:lnTo>
                      <a:lnTo>
                        <a:pt x="175417" y="309935"/>
                      </a:lnTo>
                      <a:lnTo>
                        <a:pt x="187144" y="309935"/>
                      </a:lnTo>
                      <a:lnTo>
                        <a:pt x="185145" y="297180"/>
                      </a:lnTo>
                      <a:lnTo>
                        <a:pt x="181389" y="281184"/>
                      </a:lnTo>
                      <a:lnTo>
                        <a:pt x="180690" y="278670"/>
                      </a:lnTo>
                      <a:lnTo>
                        <a:pt x="178429" y="276917"/>
                      </a:lnTo>
                      <a:lnTo>
                        <a:pt x="173197" y="276853"/>
                      </a:lnTo>
                      <a:close/>
                    </a:path>
                    <a:path w="259756" h="432263">
                      <a:moveTo>
                        <a:pt x="239927" y="11406"/>
                      </a:moveTo>
                      <a:lnTo>
                        <a:pt x="193173" y="11406"/>
                      </a:lnTo>
                      <a:lnTo>
                        <a:pt x="209710" y="12444"/>
                      </a:lnTo>
                      <a:lnTo>
                        <a:pt x="222558" y="15674"/>
                      </a:lnTo>
                      <a:lnTo>
                        <a:pt x="232141" y="20260"/>
                      </a:lnTo>
                      <a:lnTo>
                        <a:pt x="238881" y="25368"/>
                      </a:lnTo>
                      <a:lnTo>
                        <a:pt x="245981" y="31997"/>
                      </a:lnTo>
                      <a:lnTo>
                        <a:pt x="248508" y="39313"/>
                      </a:lnTo>
                      <a:lnTo>
                        <a:pt x="248233" y="47128"/>
                      </a:lnTo>
                      <a:lnTo>
                        <a:pt x="212714" y="81562"/>
                      </a:lnTo>
                      <a:lnTo>
                        <a:pt x="194863" y="88462"/>
                      </a:lnTo>
                      <a:lnTo>
                        <a:pt x="193479" y="89846"/>
                      </a:lnTo>
                      <a:lnTo>
                        <a:pt x="192353" y="93224"/>
                      </a:lnTo>
                      <a:lnTo>
                        <a:pt x="192415" y="94139"/>
                      </a:lnTo>
                      <a:lnTo>
                        <a:pt x="192603" y="95332"/>
                      </a:lnTo>
                      <a:lnTo>
                        <a:pt x="194283" y="97727"/>
                      </a:lnTo>
                      <a:lnTo>
                        <a:pt x="196026" y="100374"/>
                      </a:lnTo>
                      <a:lnTo>
                        <a:pt x="215569" y="137208"/>
                      </a:lnTo>
                      <a:lnTo>
                        <a:pt x="229530" y="175139"/>
                      </a:lnTo>
                      <a:lnTo>
                        <a:pt x="239277" y="222150"/>
                      </a:lnTo>
                      <a:lnTo>
                        <a:pt x="241055" y="257405"/>
                      </a:lnTo>
                      <a:lnTo>
                        <a:pt x="239993" y="275953"/>
                      </a:lnTo>
                      <a:lnTo>
                        <a:pt x="229569" y="319445"/>
                      </a:lnTo>
                      <a:lnTo>
                        <a:pt x="211659" y="353367"/>
                      </a:lnTo>
                      <a:lnTo>
                        <a:pt x="186635" y="383391"/>
                      </a:lnTo>
                      <a:lnTo>
                        <a:pt x="176771" y="392415"/>
                      </a:lnTo>
                      <a:lnTo>
                        <a:pt x="195078" y="392415"/>
                      </a:lnTo>
                      <a:lnTo>
                        <a:pt x="222422" y="356739"/>
                      </a:lnTo>
                      <a:lnTo>
                        <a:pt x="239300" y="322534"/>
                      </a:lnTo>
                      <a:lnTo>
                        <a:pt x="250858" y="283666"/>
                      </a:lnTo>
                      <a:lnTo>
                        <a:pt x="254515" y="253537"/>
                      </a:lnTo>
                      <a:lnTo>
                        <a:pt x="254344" y="237846"/>
                      </a:lnTo>
                      <a:lnTo>
                        <a:pt x="248269" y="193268"/>
                      </a:lnTo>
                      <a:lnTo>
                        <a:pt x="236891" y="154540"/>
                      </a:lnTo>
                      <a:lnTo>
                        <a:pt x="219623" y="114300"/>
                      </a:lnTo>
                      <a:lnTo>
                        <a:pt x="210056" y="95483"/>
                      </a:lnTo>
                      <a:lnTo>
                        <a:pt x="224455" y="88740"/>
                      </a:lnTo>
                      <a:lnTo>
                        <a:pt x="253904" y="61793"/>
                      </a:lnTo>
                      <a:lnTo>
                        <a:pt x="259756" y="38997"/>
                      </a:lnTo>
                      <a:lnTo>
                        <a:pt x="255260" y="27318"/>
                      </a:lnTo>
                      <a:lnTo>
                        <a:pt x="246377" y="16366"/>
                      </a:lnTo>
                      <a:lnTo>
                        <a:pt x="239927" y="11406"/>
                      </a:lnTo>
                      <a:close/>
                    </a:path>
                  </a:pathLst>
                </a:custGeom>
                <a:solidFill>
                  <a:srgbClr val="0067AC"/>
                </a:solidFill>
                <a:ln w="19050">
                  <a:solidFill>
                    <a:schemeClr val="accent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  <p:sp>
              <p:nvSpPr>
                <p:cNvPr id="51" name="object 23"/>
                <p:cNvSpPr/>
                <p:nvPr/>
              </p:nvSpPr>
              <p:spPr>
                <a:xfrm>
                  <a:off x="678724" y="451399"/>
                  <a:ext cx="153593" cy="45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93" h="45834">
                      <a:moveTo>
                        <a:pt x="40894" y="0"/>
                      </a:moveTo>
                      <a:lnTo>
                        <a:pt x="37998" y="2311"/>
                      </a:lnTo>
                      <a:lnTo>
                        <a:pt x="37236" y="8724"/>
                      </a:lnTo>
                      <a:lnTo>
                        <a:pt x="39535" y="11633"/>
                      </a:lnTo>
                      <a:lnTo>
                        <a:pt x="103987" y="19291"/>
                      </a:lnTo>
                      <a:lnTo>
                        <a:pt x="2197" y="34683"/>
                      </a:lnTo>
                      <a:lnTo>
                        <a:pt x="0" y="37668"/>
                      </a:lnTo>
                      <a:lnTo>
                        <a:pt x="914" y="43751"/>
                      </a:lnTo>
                      <a:lnTo>
                        <a:pt x="3416" y="45834"/>
                      </a:lnTo>
                      <a:lnTo>
                        <a:pt x="6261" y="45834"/>
                      </a:lnTo>
                      <a:lnTo>
                        <a:pt x="7137" y="45770"/>
                      </a:lnTo>
                      <a:lnTo>
                        <a:pt x="151472" y="23939"/>
                      </a:lnTo>
                      <a:lnTo>
                        <a:pt x="153593" y="21424"/>
                      </a:lnTo>
                      <a:lnTo>
                        <a:pt x="153504" y="15570"/>
                      </a:lnTo>
                      <a:lnTo>
                        <a:pt x="151307" y="13131"/>
                      </a:lnTo>
                      <a:lnTo>
                        <a:pt x="40894" y="0"/>
                      </a:lnTo>
                      <a:close/>
                    </a:path>
                  </a:pathLst>
                </a:custGeom>
                <a:solidFill>
                  <a:srgbClr val="0067AC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endParaRPr dirty="0"/>
                </a:p>
              </p:txBody>
            </p:sp>
          </p:grpSp>
          <p:sp>
            <p:nvSpPr>
              <p:cNvPr id="48" name="object 12"/>
              <p:cNvSpPr/>
              <p:nvPr/>
            </p:nvSpPr>
            <p:spPr>
              <a:xfrm flipH="1">
                <a:off x="555577" y="0"/>
                <a:ext cx="97156" cy="276999"/>
              </a:xfrm>
              <a:custGeom>
                <a:avLst/>
                <a:gdLst/>
                <a:ahLst/>
                <a:cxnLst/>
                <a:rect l="l" t="t" r="r" b="b"/>
                <a:pathLst>
                  <a:path h="777608">
                    <a:moveTo>
                      <a:pt x="0" y="0"/>
                    </a:moveTo>
                    <a:lnTo>
                      <a:pt x="0" y="777608"/>
                    </a:lnTo>
                  </a:path>
                </a:pathLst>
              </a:custGeom>
              <a:ln w="25400">
                <a:solidFill>
                  <a:srgbClr val="0067AC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dirty="0"/>
              </a:p>
            </p:txBody>
          </p:sp>
        </p:grpSp>
      </p:grp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11342714" y="203164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527776826"/>
              </p:ext>
            </p:extLst>
          </p:nvPr>
        </p:nvGraphicFramePr>
        <p:xfrm>
          <a:off x="201517" y="2610396"/>
          <a:ext cx="7072361" cy="353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25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779352092"/>
              </p:ext>
            </p:extLst>
          </p:nvPr>
        </p:nvGraphicFramePr>
        <p:xfrm>
          <a:off x="10295758" y="2025222"/>
          <a:ext cx="3808423" cy="261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0972" y="1458268"/>
            <a:ext cx="9086306" cy="702894"/>
          </a:xfrm>
          <a:prstGeom prst="rect">
            <a:avLst/>
          </a:prstGeom>
        </p:spPr>
        <p:txBody>
          <a:bodyPr wrap="square" lIns="147456" tIns="73728" rIns="147456" bIns="73728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трудовых ресурсов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среднегодовая численность занятых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экономике, 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чел.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межведомственный показатель)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556764" y="1430440"/>
            <a:ext cx="5286412" cy="702894"/>
          </a:xfrm>
          <a:prstGeom prst="rect">
            <a:avLst/>
          </a:prstGeom>
        </p:spPr>
        <p:txBody>
          <a:bodyPr wrap="square" lIns="147456" tIns="73728" rIns="147456" bIns="73728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Показатель уровня общей безработицы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(межведомственный показатель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1628466" y="2417742"/>
            <a:ext cx="1190132" cy="8839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556312" y="6045607"/>
            <a:ext cx="12414284" cy="1546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Снижена задолженность по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заработной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плате: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 полностью погасили задолженность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39,1 млн. руб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частично погасили задолженность в сумме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3,9 млн. руб.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01.12.19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 сохраняется задолженность в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 перед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283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13,6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55840" y="5139503"/>
            <a:ext cx="12430684" cy="792088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Оказано свыше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170,0 тыс.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государственных услуг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занятости,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30,3 тыс. человек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обратилось за содействием в поиске подходящей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работы,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15,5 тыс. человек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трудоустроено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(51,0%)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81681" y="4999434"/>
            <a:ext cx="2786082" cy="1072226"/>
          </a:xfrm>
          <a:prstGeom prst="rect">
            <a:avLst/>
          </a:prstGeom>
        </p:spPr>
        <p:txBody>
          <a:bodyPr wrap="square" lIns="147456" tIns="73728" rIns="147456" bIns="73728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регистрируемой безработицы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1,04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graphicFrame>
        <p:nvGraphicFramePr>
          <p:cNvPr id="44" name="Диаграмм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81147"/>
              </p:ext>
            </p:extLst>
          </p:nvPr>
        </p:nvGraphicFramePr>
        <p:xfrm>
          <a:off x="249590" y="2077552"/>
          <a:ext cx="8904734" cy="276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Заголовок 1"/>
          <p:cNvSpPr txBox="1">
            <a:spLocks/>
          </p:cNvSpPr>
          <p:nvPr/>
        </p:nvSpPr>
        <p:spPr>
          <a:xfrm>
            <a:off x="1269956" y="903690"/>
            <a:ext cx="1405735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kumimoji="0" lang="ru-RU" sz="2200" b="1" i="0" u="none" strike="noStrike" kern="1200" cap="none" spc="-14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УВЕЛИЧЕНИЕ ЧИСЛЕННОСТИ ЗАНЯТЫХ В ЭКОНОМИКЕ</a:t>
            </a:r>
            <a:endParaRPr kumimoji="0" lang="ru-RU" sz="2200" b="1" i="0" u="none" strike="noStrike" kern="1200" cap="none" spc="-14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bject 4"/>
          <p:cNvSpPr/>
          <p:nvPr/>
        </p:nvSpPr>
        <p:spPr>
          <a:xfrm>
            <a:off x="7805013" y="703230"/>
            <a:ext cx="7307987" cy="0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19050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1269956" y="274602"/>
            <a:ext cx="129143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eorgia" pitchFamily="18" charset="0"/>
                <a:ea typeface="+mn-ea"/>
                <a:cs typeface="Arial"/>
              </a:rPr>
              <a:t>ЦЕЛЬ: СОХРАНЕНИЕ ТРУДОВЫХ РЕСУРСОВ</a:t>
            </a:r>
            <a:endParaRPr kumimoji="0" lang="ru-RU" sz="2400" b="1" i="0" u="none" strike="noStrike" kern="1200" cap="none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Georgia" pitchFamily="18" charset="0"/>
              <a:ea typeface="+mn-ea"/>
              <a:cs typeface="Arial"/>
            </a:endParaRPr>
          </a:p>
        </p:txBody>
      </p:sp>
      <p:grpSp>
        <p:nvGrpSpPr>
          <p:cNvPr id="2" name="Группа 97"/>
          <p:cNvGrpSpPr/>
          <p:nvPr/>
        </p:nvGrpSpPr>
        <p:grpSpPr>
          <a:xfrm>
            <a:off x="341262" y="-1"/>
            <a:ext cx="6966736" cy="1060421"/>
            <a:chOff x="341262" y="-1"/>
            <a:chExt cx="6966736" cy="1060421"/>
          </a:xfrm>
        </p:grpSpPr>
        <p:sp>
          <p:nvSpPr>
            <p:cNvPr id="65" name="object 15"/>
            <p:cNvSpPr/>
            <p:nvPr/>
          </p:nvSpPr>
          <p:spPr>
            <a:xfrm>
              <a:off x="1119200" y="703230"/>
              <a:ext cx="6188798" cy="0"/>
            </a:xfrm>
            <a:custGeom>
              <a:avLst/>
              <a:gdLst/>
              <a:ahLst/>
              <a:cxnLst/>
              <a:rect l="l" t="t" r="r" b="b"/>
              <a:pathLst>
                <a:path w="6188798">
                  <a:moveTo>
                    <a:pt x="0" y="0"/>
                  </a:moveTo>
                  <a:lnTo>
                    <a:pt x="6188798" y="0"/>
                  </a:lnTo>
                </a:path>
              </a:pathLst>
            </a:custGeom>
            <a:ln w="19050">
              <a:solidFill>
                <a:schemeClr val="accent2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dirty="0"/>
            </a:p>
          </p:txBody>
        </p:sp>
        <p:grpSp>
          <p:nvGrpSpPr>
            <p:cNvPr id="4" name="Группа 75"/>
            <p:cNvGrpSpPr/>
            <p:nvPr/>
          </p:nvGrpSpPr>
          <p:grpSpPr>
            <a:xfrm>
              <a:off x="341262" y="274602"/>
              <a:ext cx="785818" cy="785818"/>
              <a:chOff x="10985524" y="7989906"/>
              <a:chExt cx="1214446" cy="1214446"/>
            </a:xfrm>
          </p:grpSpPr>
          <p:pic>
            <p:nvPicPr>
              <p:cNvPr id="73" name="Рисунок 7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10000" r="90000">
                            <a14:foregroundMark x1="43000" y1="8265" x2="43000" y2="82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63986" y="8197870"/>
                <a:ext cx="793108" cy="863606"/>
              </a:xfrm>
              <a:prstGeom prst="rect">
                <a:avLst/>
              </a:prstGeom>
            </p:spPr>
          </p:pic>
          <p:sp>
            <p:nvSpPr>
              <p:cNvPr id="75" name="Овал 74"/>
              <p:cNvSpPr/>
              <p:nvPr/>
            </p:nvSpPr>
            <p:spPr>
              <a:xfrm>
                <a:off x="10985524" y="7989906"/>
                <a:ext cx="1214446" cy="1214446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87" name="Прямая соединительная линия 86"/>
            <p:cNvCxnSpPr/>
            <p:nvPr/>
          </p:nvCxnSpPr>
          <p:spPr>
            <a:xfrm rot="16200000" flipH="1">
              <a:off x="614739" y="134512"/>
              <a:ext cx="269027" cy="1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Прямоугольник 100"/>
          <p:cNvSpPr/>
          <p:nvPr/>
        </p:nvSpPr>
        <p:spPr>
          <a:xfrm>
            <a:off x="-158804" y="6251851"/>
            <a:ext cx="2877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Погашена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задолженность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 млн. руб.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56311" y="7735738"/>
            <a:ext cx="12435273" cy="92333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384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работодателя приняли обязательства по достижению нулевого травматизма.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Обучено по охране труда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работников.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Проведена СОУТ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557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рабочих местах (занято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527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работников)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453" y="7735738"/>
            <a:ext cx="2587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36 несчастных случаев на производстве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Погибло 14 человек.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bject 4"/>
          <p:cNvSpPr/>
          <p:nvPr/>
        </p:nvSpPr>
        <p:spPr>
          <a:xfrm>
            <a:off x="341262" y="8936067"/>
            <a:ext cx="13681520" cy="276999"/>
          </a:xfrm>
          <a:custGeom>
            <a:avLst/>
            <a:gdLst/>
            <a:ahLst/>
            <a:cxnLst/>
            <a:rect l="l" t="t" r="r" b="b"/>
            <a:pathLst>
              <a:path w="7307987">
                <a:moveTo>
                  <a:pt x="0" y="0"/>
                </a:moveTo>
                <a:lnTo>
                  <a:pt x="7307987" y="0"/>
                </a:lnTo>
              </a:path>
            </a:pathLst>
          </a:custGeom>
          <a:ln w="28575">
            <a:solidFill>
              <a:schemeClr val="accent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2748" y="9019108"/>
            <a:ext cx="1468963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7456" tIns="73728" rIns="147456" bIns="73728" rtlCol="0"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внедрение системы внутреннего контроля соблюдения работодателями трудового законодательства путем реализации программ, принятых на локальном уровне, по управлению профессиональными рисками для достижения «Нулевого травматизма»;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разработка адресных мероприятий по улучшению условий и охраны труда для работодателей, допустивших </a:t>
            </a:r>
            <a:r>
              <a:rPr lang="ru-RU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происшествия несчастных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случаев с тяжелыми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последствиями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11342714" y="274602"/>
            <a:ext cx="3477596" cy="276999"/>
          </a:xfrm>
        </p:spPr>
        <p:txBody>
          <a:bodyPr/>
          <a:lstStyle/>
          <a:p>
            <a:fld id="{0BFEF520-6F1F-43C4-9EBE-B409F368F97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3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3814</Words>
  <Application>Microsoft Office PowerPoint</Application>
  <PresentationFormat>Произвольный</PresentationFormat>
  <Paragraphs>601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ЦЕЛЬ: УЛУЧШЕНИЕ ДЕМОГРАФИЧЕСКОЙ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2020 ГОДА</vt:lpstr>
      <vt:lpstr>ЗАДАЧИ 2020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Sheglova</dc:creator>
  <cp:lastModifiedBy>Щеглова ИС</cp:lastModifiedBy>
  <cp:revision>478</cp:revision>
  <cp:lastPrinted>2020-02-20T06:22:19Z</cp:lastPrinted>
  <dcterms:created xsi:type="dcterms:W3CDTF">2019-02-14T14:20:59Z</dcterms:created>
  <dcterms:modified xsi:type="dcterms:W3CDTF">2020-02-20T08:48:36Z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2019-02-14T00:00:00Z</vt:filetime>
  </property>
  <property fmtid="{D5CDD505-2E9C-101B-9397-08002B2CF9AE}" pid="3" name="LastSaved">
    <vt:filetime>2019-02-14T00:00:00Z</vt:filetime>
  </property>
</Properties>
</file>